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3"/>
  </p:notesMasterIdLst>
  <p:sldIdLst>
    <p:sldId id="256" r:id="rId3"/>
    <p:sldId id="258" r:id="rId4"/>
    <p:sldId id="296" r:id="rId5"/>
    <p:sldId id="282" r:id="rId6"/>
    <p:sldId id="260" r:id="rId7"/>
    <p:sldId id="261" r:id="rId8"/>
    <p:sldId id="299" r:id="rId9"/>
    <p:sldId id="291" r:id="rId10"/>
    <p:sldId id="262" r:id="rId11"/>
    <p:sldId id="289" r:id="rId12"/>
    <p:sldId id="288" r:id="rId13"/>
    <p:sldId id="264" r:id="rId14"/>
    <p:sldId id="265" r:id="rId15"/>
    <p:sldId id="286" r:id="rId16"/>
    <p:sldId id="283" r:id="rId17"/>
    <p:sldId id="284" r:id="rId18"/>
    <p:sldId id="266" r:id="rId19"/>
    <p:sldId id="267" r:id="rId20"/>
    <p:sldId id="292" r:id="rId21"/>
    <p:sldId id="293" r:id="rId22"/>
    <p:sldId id="268" r:id="rId23"/>
    <p:sldId id="270" r:id="rId24"/>
    <p:sldId id="294" r:id="rId25"/>
    <p:sldId id="274" r:id="rId26"/>
    <p:sldId id="275" r:id="rId27"/>
    <p:sldId id="295" r:id="rId28"/>
    <p:sldId id="279" r:id="rId29"/>
    <p:sldId id="281" r:id="rId30"/>
    <p:sldId id="280" r:id="rId31"/>
    <p:sldId id="278" r:id="rId32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4" d="100"/>
          <a:sy n="114" d="100"/>
        </p:scale>
        <p:origin x="-1368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7715B5-A82C-4893-ABA2-D026A7C0B617}" type="datetimeFigureOut">
              <a:rPr lang="zh-TW" altLang="en-US" smtClean="0"/>
              <a:t>2015/6/8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801075-1523-47D1-BD8B-FA22A69234C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449562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48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defTabSz="9048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defTabSz="9048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defTabSz="9048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defTabSz="9048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defTabSz="9048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defTabSz="9048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defTabSz="9048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defTabSz="90487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>
              <a:spcBef>
                <a:spcPct val="20000"/>
              </a:spcBef>
            </a:pPr>
            <a:fld id="{4E4E2DE0-BBA6-4CF6-819F-6DEB56C76868}" type="slidenum">
              <a:rPr lang="en-US" altLang="zh-TW">
                <a:solidFill>
                  <a:prstClr val="black"/>
                </a:solidFill>
                <a:latin typeface="Arial" charset="0"/>
              </a:rPr>
              <a:pPr>
                <a:spcBef>
                  <a:spcPct val="20000"/>
                </a:spcBef>
              </a:pPr>
              <a:t>4</a:t>
            </a:fld>
            <a:endParaRPr lang="en-US" altLang="zh-TW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0595" name="Rectangle 1037"/>
          <p:cNvSpPr txBox="1">
            <a:spLocks noGrp="1" noChangeArrowheads="1"/>
          </p:cNvSpPr>
          <p:nvPr/>
        </p:nvSpPr>
        <p:spPr bwMode="auto">
          <a:xfrm>
            <a:off x="3872215" y="8689548"/>
            <a:ext cx="2961298" cy="45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999" tIns="46000" rIns="91999" bIns="46000" anchor="b"/>
          <a:lstStyle>
            <a:lvl1pPr defTabSz="920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 defTabSz="920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 defTabSz="920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 defTabSz="920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 defTabSz="920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algn="r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fld id="{3F30796B-D8B3-4078-89E2-57627F47925B}" type="slidenum">
              <a:rPr kumimoji="0" lang="en-US" altLang="zh-TW" b="1">
                <a:solidFill>
                  <a:prstClr val="black"/>
                </a:solidFill>
              </a:rPr>
              <a:pPr algn="r" fontAlgn="base">
                <a:spcBef>
                  <a:spcPct val="20000"/>
                </a:spcBef>
                <a:spcAft>
                  <a:spcPct val="0"/>
                </a:spcAft>
                <a:buFontTx/>
                <a:buChar char="•"/>
              </a:pPr>
              <a:t>4</a:t>
            </a:fld>
            <a:endParaRPr kumimoji="0" lang="en-US" altLang="zh-TW" b="1">
              <a:solidFill>
                <a:prstClr val="black"/>
              </a:solidFill>
            </a:endParaRPr>
          </a:p>
        </p:txBody>
      </p:sp>
      <p:sp>
        <p:nvSpPr>
          <p:cNvPr id="1105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87388"/>
            <a:ext cx="4568825" cy="3427412"/>
          </a:xfrm>
          <a:ln/>
        </p:spPr>
      </p:sp>
      <p:sp>
        <p:nvSpPr>
          <p:cNvPr id="1105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0918" y="4342546"/>
            <a:ext cx="5011678" cy="411532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999" tIns="46000" rIns="91999" bIns="46000"/>
          <a:lstStyle/>
          <a:p>
            <a:pPr eaLnBrk="1" hangingPunct="1"/>
            <a:endParaRPr lang="zh-TW" altLang="zh-TW" smtClean="0">
              <a:latin typeface="Arial" charset="0"/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373378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01075-1523-47D1-BD8B-FA22A69234C3}" type="slidenum">
              <a:rPr lang="zh-TW" altLang="en-US" smtClean="0"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97097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20150624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CJCU </a:t>
            </a:r>
            <a:r>
              <a:rPr lang="zh-TW" altLang="en-US" smtClean="0"/>
              <a:t>謝賢書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84A7D-0632-4E5C-8776-B72114B6609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42072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20150624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CJCU </a:t>
            </a:r>
            <a:r>
              <a:rPr lang="zh-TW" altLang="en-US" smtClean="0"/>
              <a:t>謝賢書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84A7D-0632-4E5C-8776-B72114B6609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30467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20150624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CJCU </a:t>
            </a:r>
            <a:r>
              <a:rPr lang="zh-TW" altLang="en-US" smtClean="0"/>
              <a:t>謝賢書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84A7D-0632-4E5C-8776-B72114B6609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03754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26"/>
          <p:cNvGrpSpPr>
            <a:grpSpLocks/>
          </p:cNvGrpSpPr>
          <p:nvPr/>
        </p:nvGrpSpPr>
        <p:grpSpPr bwMode="auto">
          <a:xfrm>
            <a:off x="0" y="117475"/>
            <a:ext cx="9142413" cy="6738938"/>
            <a:chOff x="0" y="74"/>
            <a:chExt cx="5759" cy="4245"/>
          </a:xfrm>
        </p:grpSpPr>
        <p:sp>
          <p:nvSpPr>
            <p:cNvPr id="5" name="Rectangle 1027"/>
            <p:cNvSpPr>
              <a:spLocks noChangeArrowheads="1"/>
            </p:cNvSpPr>
            <p:nvPr/>
          </p:nvSpPr>
          <p:spPr bwMode="auto">
            <a:xfrm>
              <a:off x="432" y="4113"/>
              <a:ext cx="2208" cy="206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3000" b="1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1pPr>
              <a:lvl2pPr marL="742950" indent="-285750">
                <a:defRPr kumimoji="1" sz="3000" b="1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2pPr>
              <a:lvl3pPr marL="1143000" indent="-228600">
                <a:defRPr kumimoji="1" sz="3000" b="1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3pPr>
              <a:lvl4pPr marL="1600200" indent="-228600">
                <a:defRPr kumimoji="1" sz="3000" b="1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4pPr>
              <a:lvl5pPr marL="2057400" indent="-228600">
                <a:defRPr kumimoji="1" sz="3000" b="1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 b="1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 b="1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 b="1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 b="1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TW" altLang="en-US" sz="2400" b="0" smtClean="0">
                <a:solidFill>
                  <a:srgbClr val="2C2C2C"/>
                </a:solidFill>
              </a:endParaRPr>
            </a:p>
          </p:txBody>
        </p:sp>
        <p:sp>
          <p:nvSpPr>
            <p:cNvPr id="6" name="Rectangle 1028"/>
            <p:cNvSpPr>
              <a:spLocks noChangeArrowheads="1"/>
            </p:cNvSpPr>
            <p:nvPr/>
          </p:nvSpPr>
          <p:spPr bwMode="auto">
            <a:xfrm>
              <a:off x="432" y="1536"/>
              <a:ext cx="5327" cy="480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3000" b="1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1pPr>
              <a:lvl2pPr marL="742950" indent="-285750">
                <a:defRPr kumimoji="1" sz="3000" b="1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2pPr>
              <a:lvl3pPr marL="1143000" indent="-228600">
                <a:defRPr kumimoji="1" sz="3000" b="1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3pPr>
              <a:lvl4pPr marL="1600200" indent="-228600">
                <a:defRPr kumimoji="1" sz="3000" b="1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4pPr>
              <a:lvl5pPr marL="2057400" indent="-228600">
                <a:defRPr kumimoji="1" sz="3000" b="1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 b="1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 b="1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 b="1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 b="1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TW" altLang="en-US" sz="2400" b="0" smtClean="0">
                <a:solidFill>
                  <a:srgbClr val="2C2C2C"/>
                </a:solidFill>
              </a:endParaRPr>
            </a:p>
          </p:txBody>
        </p:sp>
        <p:sp>
          <p:nvSpPr>
            <p:cNvPr id="7" name="Oval 1029"/>
            <p:cNvSpPr>
              <a:spLocks noChangeArrowheads="1"/>
            </p:cNvSpPr>
            <p:nvPr/>
          </p:nvSpPr>
          <p:spPr bwMode="auto">
            <a:xfrm>
              <a:off x="555" y="74"/>
              <a:ext cx="42" cy="42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3000" b="1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1pPr>
              <a:lvl2pPr marL="742950" indent="-285750">
                <a:defRPr kumimoji="1" sz="3000" b="1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2pPr>
              <a:lvl3pPr marL="1143000" indent="-228600">
                <a:defRPr kumimoji="1" sz="3000" b="1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3pPr>
              <a:lvl4pPr marL="1600200" indent="-228600">
                <a:defRPr kumimoji="1" sz="3000" b="1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4pPr>
              <a:lvl5pPr marL="2057400" indent="-228600">
                <a:defRPr kumimoji="1" sz="3000" b="1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 b="1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 b="1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 b="1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 b="1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TW" altLang="en-US" sz="2400" b="0" smtClean="0">
                <a:solidFill>
                  <a:srgbClr val="2C2C2C"/>
                </a:solidFill>
              </a:endParaRPr>
            </a:p>
          </p:txBody>
        </p:sp>
        <p:sp>
          <p:nvSpPr>
            <p:cNvPr id="8" name="Oval 1030"/>
            <p:cNvSpPr>
              <a:spLocks noChangeArrowheads="1"/>
            </p:cNvSpPr>
            <p:nvPr/>
          </p:nvSpPr>
          <p:spPr bwMode="auto">
            <a:xfrm>
              <a:off x="555" y="219"/>
              <a:ext cx="42" cy="4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3000" b="1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1pPr>
              <a:lvl2pPr marL="742950" indent="-285750">
                <a:defRPr kumimoji="1" sz="3000" b="1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2pPr>
              <a:lvl3pPr marL="1143000" indent="-228600">
                <a:defRPr kumimoji="1" sz="3000" b="1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3pPr>
              <a:lvl4pPr marL="1600200" indent="-228600">
                <a:defRPr kumimoji="1" sz="3000" b="1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4pPr>
              <a:lvl5pPr marL="2057400" indent="-228600">
                <a:defRPr kumimoji="1" sz="3000" b="1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 b="1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 b="1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 b="1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 b="1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TW" altLang="en-US" sz="2400" b="0" smtClean="0">
                <a:solidFill>
                  <a:srgbClr val="2C2C2C"/>
                </a:solidFill>
              </a:endParaRPr>
            </a:p>
          </p:txBody>
        </p:sp>
        <p:sp>
          <p:nvSpPr>
            <p:cNvPr id="9" name="Oval 1031"/>
            <p:cNvSpPr>
              <a:spLocks noChangeArrowheads="1"/>
            </p:cNvSpPr>
            <p:nvPr/>
          </p:nvSpPr>
          <p:spPr bwMode="auto">
            <a:xfrm>
              <a:off x="555" y="362"/>
              <a:ext cx="42" cy="4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3000" b="1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1pPr>
              <a:lvl2pPr marL="742950" indent="-285750">
                <a:defRPr kumimoji="1" sz="3000" b="1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2pPr>
              <a:lvl3pPr marL="1143000" indent="-228600">
                <a:defRPr kumimoji="1" sz="3000" b="1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3pPr>
              <a:lvl4pPr marL="1600200" indent="-228600">
                <a:defRPr kumimoji="1" sz="3000" b="1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4pPr>
              <a:lvl5pPr marL="2057400" indent="-228600">
                <a:defRPr kumimoji="1" sz="3000" b="1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 b="1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 b="1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 b="1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 b="1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TW" altLang="en-US" sz="2400" b="0" smtClean="0">
                <a:solidFill>
                  <a:srgbClr val="2C2C2C"/>
                </a:solidFill>
              </a:endParaRPr>
            </a:p>
          </p:txBody>
        </p:sp>
        <p:sp>
          <p:nvSpPr>
            <p:cNvPr id="10" name="Oval 1032"/>
            <p:cNvSpPr>
              <a:spLocks noChangeArrowheads="1"/>
            </p:cNvSpPr>
            <p:nvPr/>
          </p:nvSpPr>
          <p:spPr bwMode="auto">
            <a:xfrm>
              <a:off x="555" y="651"/>
              <a:ext cx="42" cy="4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3000" b="1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1pPr>
              <a:lvl2pPr marL="742950" indent="-285750">
                <a:defRPr kumimoji="1" sz="3000" b="1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2pPr>
              <a:lvl3pPr marL="1143000" indent="-228600">
                <a:defRPr kumimoji="1" sz="3000" b="1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3pPr>
              <a:lvl4pPr marL="1600200" indent="-228600">
                <a:defRPr kumimoji="1" sz="3000" b="1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4pPr>
              <a:lvl5pPr marL="2057400" indent="-228600">
                <a:defRPr kumimoji="1" sz="3000" b="1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 b="1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 b="1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 b="1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 b="1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TW" altLang="en-US" sz="2400" b="0" smtClean="0">
                <a:solidFill>
                  <a:srgbClr val="2C2C2C"/>
                </a:solidFill>
              </a:endParaRPr>
            </a:p>
          </p:txBody>
        </p:sp>
        <p:sp>
          <p:nvSpPr>
            <p:cNvPr id="11" name="Oval 1033"/>
            <p:cNvSpPr>
              <a:spLocks noChangeArrowheads="1"/>
            </p:cNvSpPr>
            <p:nvPr/>
          </p:nvSpPr>
          <p:spPr bwMode="auto">
            <a:xfrm>
              <a:off x="555" y="794"/>
              <a:ext cx="42" cy="42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3000" b="1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1pPr>
              <a:lvl2pPr marL="742950" indent="-285750">
                <a:defRPr kumimoji="1" sz="3000" b="1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2pPr>
              <a:lvl3pPr marL="1143000" indent="-228600">
                <a:defRPr kumimoji="1" sz="3000" b="1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3pPr>
              <a:lvl4pPr marL="1600200" indent="-228600">
                <a:defRPr kumimoji="1" sz="3000" b="1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4pPr>
              <a:lvl5pPr marL="2057400" indent="-228600">
                <a:defRPr kumimoji="1" sz="3000" b="1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 b="1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 b="1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 b="1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 b="1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TW" altLang="en-US" sz="2400" b="0" smtClean="0">
                <a:solidFill>
                  <a:srgbClr val="2C2C2C"/>
                </a:solidFill>
              </a:endParaRPr>
            </a:p>
          </p:txBody>
        </p:sp>
        <p:sp>
          <p:nvSpPr>
            <p:cNvPr id="12" name="Oval 1034"/>
            <p:cNvSpPr>
              <a:spLocks noChangeArrowheads="1"/>
            </p:cNvSpPr>
            <p:nvPr/>
          </p:nvSpPr>
          <p:spPr bwMode="auto">
            <a:xfrm>
              <a:off x="555" y="939"/>
              <a:ext cx="42" cy="4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3000" b="1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1pPr>
              <a:lvl2pPr marL="742950" indent="-285750">
                <a:defRPr kumimoji="1" sz="3000" b="1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2pPr>
              <a:lvl3pPr marL="1143000" indent="-228600">
                <a:defRPr kumimoji="1" sz="3000" b="1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3pPr>
              <a:lvl4pPr marL="1600200" indent="-228600">
                <a:defRPr kumimoji="1" sz="3000" b="1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4pPr>
              <a:lvl5pPr marL="2057400" indent="-228600">
                <a:defRPr kumimoji="1" sz="3000" b="1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 b="1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 b="1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 b="1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 b="1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TW" altLang="en-US" sz="2400" b="0" smtClean="0">
                <a:solidFill>
                  <a:srgbClr val="2C2C2C"/>
                </a:solidFill>
              </a:endParaRPr>
            </a:p>
          </p:txBody>
        </p:sp>
        <p:sp>
          <p:nvSpPr>
            <p:cNvPr id="13" name="Oval 1035"/>
            <p:cNvSpPr>
              <a:spLocks noChangeArrowheads="1"/>
            </p:cNvSpPr>
            <p:nvPr/>
          </p:nvSpPr>
          <p:spPr bwMode="auto">
            <a:xfrm>
              <a:off x="555" y="1082"/>
              <a:ext cx="42" cy="4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3000" b="1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1pPr>
              <a:lvl2pPr marL="742950" indent="-285750">
                <a:defRPr kumimoji="1" sz="3000" b="1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2pPr>
              <a:lvl3pPr marL="1143000" indent="-228600">
                <a:defRPr kumimoji="1" sz="3000" b="1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3pPr>
              <a:lvl4pPr marL="1600200" indent="-228600">
                <a:defRPr kumimoji="1" sz="3000" b="1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4pPr>
              <a:lvl5pPr marL="2057400" indent="-228600">
                <a:defRPr kumimoji="1" sz="3000" b="1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 b="1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 b="1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 b="1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 b="1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TW" altLang="en-US" sz="2400" b="0" smtClean="0">
                <a:solidFill>
                  <a:srgbClr val="2C2C2C"/>
                </a:solidFill>
              </a:endParaRPr>
            </a:p>
          </p:txBody>
        </p:sp>
        <p:sp>
          <p:nvSpPr>
            <p:cNvPr id="14" name="Oval 1036"/>
            <p:cNvSpPr>
              <a:spLocks noChangeArrowheads="1"/>
            </p:cNvSpPr>
            <p:nvPr/>
          </p:nvSpPr>
          <p:spPr bwMode="auto">
            <a:xfrm>
              <a:off x="555" y="1227"/>
              <a:ext cx="42" cy="4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3000" b="1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1pPr>
              <a:lvl2pPr marL="742950" indent="-285750">
                <a:defRPr kumimoji="1" sz="3000" b="1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2pPr>
              <a:lvl3pPr marL="1143000" indent="-228600">
                <a:defRPr kumimoji="1" sz="3000" b="1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3pPr>
              <a:lvl4pPr marL="1600200" indent="-228600">
                <a:defRPr kumimoji="1" sz="3000" b="1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4pPr>
              <a:lvl5pPr marL="2057400" indent="-228600">
                <a:defRPr kumimoji="1" sz="3000" b="1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 b="1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 b="1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 b="1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 b="1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TW" altLang="en-US" sz="2400" b="0" smtClean="0">
                <a:solidFill>
                  <a:srgbClr val="2C2C2C"/>
                </a:solidFill>
              </a:endParaRPr>
            </a:p>
          </p:txBody>
        </p:sp>
        <p:sp>
          <p:nvSpPr>
            <p:cNvPr id="15" name="Oval 1037"/>
            <p:cNvSpPr>
              <a:spLocks noChangeArrowheads="1"/>
            </p:cNvSpPr>
            <p:nvPr/>
          </p:nvSpPr>
          <p:spPr bwMode="auto">
            <a:xfrm>
              <a:off x="555" y="1371"/>
              <a:ext cx="42" cy="4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3000" b="1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1pPr>
              <a:lvl2pPr marL="742950" indent="-285750">
                <a:defRPr kumimoji="1" sz="3000" b="1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2pPr>
              <a:lvl3pPr marL="1143000" indent="-228600">
                <a:defRPr kumimoji="1" sz="3000" b="1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3pPr>
              <a:lvl4pPr marL="1600200" indent="-228600">
                <a:defRPr kumimoji="1" sz="3000" b="1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4pPr>
              <a:lvl5pPr marL="2057400" indent="-228600">
                <a:defRPr kumimoji="1" sz="3000" b="1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 b="1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 b="1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 b="1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 b="1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TW" altLang="en-US" sz="2400" b="0" smtClean="0">
                <a:solidFill>
                  <a:srgbClr val="2C2C2C"/>
                </a:solidFill>
              </a:endParaRPr>
            </a:p>
          </p:txBody>
        </p:sp>
        <p:grpSp>
          <p:nvGrpSpPr>
            <p:cNvPr id="16" name="Group 1038"/>
            <p:cNvGrpSpPr>
              <a:grpSpLocks/>
            </p:cNvGrpSpPr>
            <p:nvPr/>
          </p:nvGrpSpPr>
          <p:grpSpPr bwMode="auto">
            <a:xfrm>
              <a:off x="2859" y="4202"/>
              <a:ext cx="2729" cy="41"/>
              <a:chOff x="2859" y="4202"/>
              <a:chExt cx="2729" cy="41"/>
            </a:xfrm>
          </p:grpSpPr>
          <p:sp>
            <p:nvSpPr>
              <p:cNvPr id="22" name="Oval 1039"/>
              <p:cNvSpPr>
                <a:spLocks noChangeArrowheads="1"/>
              </p:cNvSpPr>
              <p:nvPr/>
            </p:nvSpPr>
            <p:spPr bwMode="auto">
              <a:xfrm>
                <a:off x="2859" y="4202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3000" b="1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>
                  <a:defRPr kumimoji="1" sz="3000" b="1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>
                  <a:defRPr kumimoji="1" sz="3000" b="1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>
                  <a:defRPr kumimoji="1" sz="3000" b="1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>
                  <a:defRPr kumimoji="1" sz="3000" b="1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 b="1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 b="1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 b="1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 b="1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TW" altLang="en-US" sz="2400" b="0" smtClean="0">
                  <a:solidFill>
                    <a:srgbClr val="2C2C2C"/>
                  </a:solidFill>
                </a:endParaRPr>
              </a:p>
            </p:txBody>
          </p:sp>
          <p:sp>
            <p:nvSpPr>
              <p:cNvPr id="23" name="Oval 1040"/>
              <p:cNvSpPr>
                <a:spLocks noChangeArrowheads="1"/>
              </p:cNvSpPr>
              <p:nvPr/>
            </p:nvSpPr>
            <p:spPr bwMode="auto">
              <a:xfrm>
                <a:off x="3243" y="4202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3000" b="1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>
                  <a:defRPr kumimoji="1" sz="3000" b="1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>
                  <a:defRPr kumimoji="1" sz="3000" b="1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>
                  <a:defRPr kumimoji="1" sz="3000" b="1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>
                  <a:defRPr kumimoji="1" sz="3000" b="1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 b="1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 b="1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 b="1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 b="1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TW" altLang="en-US" sz="2400" b="0" smtClean="0">
                  <a:solidFill>
                    <a:srgbClr val="2C2C2C"/>
                  </a:solidFill>
                </a:endParaRPr>
              </a:p>
            </p:txBody>
          </p:sp>
          <p:sp>
            <p:nvSpPr>
              <p:cNvPr id="24" name="Oval 1041"/>
              <p:cNvSpPr>
                <a:spLocks noChangeArrowheads="1"/>
              </p:cNvSpPr>
              <p:nvPr/>
            </p:nvSpPr>
            <p:spPr bwMode="auto">
              <a:xfrm>
                <a:off x="3627" y="4202"/>
                <a:ext cx="41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3000" b="1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>
                  <a:defRPr kumimoji="1" sz="3000" b="1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>
                  <a:defRPr kumimoji="1" sz="3000" b="1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>
                  <a:defRPr kumimoji="1" sz="3000" b="1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>
                  <a:defRPr kumimoji="1" sz="3000" b="1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 b="1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 b="1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 b="1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 b="1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TW" altLang="en-US" sz="2400" b="0" smtClean="0">
                  <a:solidFill>
                    <a:srgbClr val="2C2C2C"/>
                  </a:solidFill>
                </a:endParaRPr>
              </a:p>
            </p:txBody>
          </p:sp>
          <p:sp>
            <p:nvSpPr>
              <p:cNvPr id="25" name="Oval 1042"/>
              <p:cNvSpPr>
                <a:spLocks noChangeArrowheads="1"/>
              </p:cNvSpPr>
              <p:nvPr/>
            </p:nvSpPr>
            <p:spPr bwMode="auto">
              <a:xfrm>
                <a:off x="4011" y="4202"/>
                <a:ext cx="41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3000" b="1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>
                  <a:defRPr kumimoji="1" sz="3000" b="1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>
                  <a:defRPr kumimoji="1" sz="3000" b="1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>
                  <a:defRPr kumimoji="1" sz="3000" b="1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>
                  <a:defRPr kumimoji="1" sz="3000" b="1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 b="1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 b="1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 b="1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 b="1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TW" altLang="en-US" sz="2400" b="0" smtClean="0">
                  <a:solidFill>
                    <a:srgbClr val="2C2C2C"/>
                  </a:solidFill>
                </a:endParaRPr>
              </a:p>
            </p:txBody>
          </p:sp>
          <p:sp>
            <p:nvSpPr>
              <p:cNvPr id="26" name="Oval 1043"/>
              <p:cNvSpPr>
                <a:spLocks noChangeArrowheads="1"/>
              </p:cNvSpPr>
              <p:nvPr/>
            </p:nvSpPr>
            <p:spPr bwMode="auto">
              <a:xfrm>
                <a:off x="4395" y="4202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3000" b="1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>
                  <a:defRPr kumimoji="1" sz="3000" b="1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>
                  <a:defRPr kumimoji="1" sz="3000" b="1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>
                  <a:defRPr kumimoji="1" sz="3000" b="1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>
                  <a:defRPr kumimoji="1" sz="3000" b="1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 b="1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 b="1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 b="1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 b="1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TW" altLang="en-US" sz="2400" b="0" smtClean="0">
                  <a:solidFill>
                    <a:srgbClr val="2C2C2C"/>
                  </a:solidFill>
                </a:endParaRPr>
              </a:p>
            </p:txBody>
          </p:sp>
          <p:sp>
            <p:nvSpPr>
              <p:cNvPr id="27" name="Oval 1044"/>
              <p:cNvSpPr>
                <a:spLocks noChangeArrowheads="1"/>
              </p:cNvSpPr>
              <p:nvPr/>
            </p:nvSpPr>
            <p:spPr bwMode="auto">
              <a:xfrm>
                <a:off x="4779" y="4202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3000" b="1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>
                  <a:defRPr kumimoji="1" sz="3000" b="1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>
                  <a:defRPr kumimoji="1" sz="3000" b="1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>
                  <a:defRPr kumimoji="1" sz="3000" b="1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>
                  <a:defRPr kumimoji="1" sz="3000" b="1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 b="1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 b="1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 b="1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 b="1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TW" altLang="en-US" sz="2400" b="0" smtClean="0">
                  <a:solidFill>
                    <a:srgbClr val="2C2C2C"/>
                  </a:solidFill>
                </a:endParaRPr>
              </a:p>
            </p:txBody>
          </p:sp>
          <p:sp>
            <p:nvSpPr>
              <p:cNvPr id="28" name="Oval 1045"/>
              <p:cNvSpPr>
                <a:spLocks noChangeArrowheads="1"/>
              </p:cNvSpPr>
              <p:nvPr/>
            </p:nvSpPr>
            <p:spPr bwMode="auto">
              <a:xfrm>
                <a:off x="5163" y="4202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3000" b="1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>
                  <a:defRPr kumimoji="1" sz="3000" b="1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>
                  <a:defRPr kumimoji="1" sz="3000" b="1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>
                  <a:defRPr kumimoji="1" sz="3000" b="1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>
                  <a:defRPr kumimoji="1" sz="3000" b="1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 b="1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 b="1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 b="1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 b="1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TW" altLang="en-US" sz="2400" b="0" smtClean="0">
                  <a:solidFill>
                    <a:srgbClr val="2C2C2C"/>
                  </a:solidFill>
                </a:endParaRPr>
              </a:p>
            </p:txBody>
          </p:sp>
          <p:sp>
            <p:nvSpPr>
              <p:cNvPr id="29" name="Oval 1046"/>
              <p:cNvSpPr>
                <a:spLocks noChangeArrowheads="1"/>
              </p:cNvSpPr>
              <p:nvPr/>
            </p:nvSpPr>
            <p:spPr bwMode="auto">
              <a:xfrm>
                <a:off x="5547" y="4202"/>
                <a:ext cx="41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3000" b="1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>
                  <a:defRPr kumimoji="1" sz="3000" b="1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>
                  <a:defRPr kumimoji="1" sz="3000" b="1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>
                  <a:defRPr kumimoji="1" sz="3000" b="1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>
                  <a:defRPr kumimoji="1" sz="3000" b="1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 b="1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 b="1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 b="1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 b="1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TW" altLang="en-US" sz="2400" b="0" smtClean="0">
                  <a:solidFill>
                    <a:srgbClr val="2C2C2C"/>
                  </a:solidFill>
                </a:endParaRPr>
              </a:p>
            </p:txBody>
          </p:sp>
        </p:grpSp>
        <p:sp>
          <p:nvSpPr>
            <p:cNvPr id="17" name="Oval 1047"/>
            <p:cNvSpPr>
              <a:spLocks noChangeArrowheads="1"/>
            </p:cNvSpPr>
            <p:nvPr/>
          </p:nvSpPr>
          <p:spPr bwMode="auto">
            <a:xfrm>
              <a:off x="555" y="507"/>
              <a:ext cx="42" cy="4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3000" b="1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1pPr>
              <a:lvl2pPr marL="742950" indent="-285750">
                <a:defRPr kumimoji="1" sz="3000" b="1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2pPr>
              <a:lvl3pPr marL="1143000" indent="-228600">
                <a:defRPr kumimoji="1" sz="3000" b="1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3pPr>
              <a:lvl4pPr marL="1600200" indent="-228600">
                <a:defRPr kumimoji="1" sz="3000" b="1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4pPr>
              <a:lvl5pPr marL="2057400" indent="-228600">
                <a:defRPr kumimoji="1" sz="3000" b="1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 b="1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 b="1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 b="1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 b="1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TW" altLang="en-US" sz="2400" b="0" smtClean="0">
                <a:solidFill>
                  <a:srgbClr val="2C2C2C"/>
                </a:solidFill>
              </a:endParaRPr>
            </a:p>
          </p:txBody>
        </p:sp>
        <p:grpSp>
          <p:nvGrpSpPr>
            <p:cNvPr id="18" name="Group 1048"/>
            <p:cNvGrpSpPr>
              <a:grpSpLocks/>
            </p:cNvGrpSpPr>
            <p:nvPr/>
          </p:nvGrpSpPr>
          <p:grpSpPr bwMode="auto">
            <a:xfrm>
              <a:off x="0" y="2327"/>
              <a:ext cx="1203" cy="1203"/>
              <a:chOff x="0" y="2327"/>
              <a:chExt cx="1203" cy="1203"/>
            </a:xfrm>
          </p:grpSpPr>
          <p:sp>
            <p:nvSpPr>
              <p:cNvPr id="19" name="Freeform 1049"/>
              <p:cNvSpPr>
                <a:spLocks/>
              </p:cNvSpPr>
              <p:nvPr/>
            </p:nvSpPr>
            <p:spPr bwMode="auto">
              <a:xfrm>
                <a:off x="0" y="2394"/>
                <a:ext cx="443" cy="1033"/>
              </a:xfrm>
              <a:custGeom>
                <a:avLst/>
                <a:gdLst>
                  <a:gd name="T0" fmla="*/ 290 w 443"/>
                  <a:gd name="T1" fmla="*/ 1016 h 1033"/>
                  <a:gd name="T2" fmla="*/ 316 w 443"/>
                  <a:gd name="T3" fmla="*/ 974 h 1033"/>
                  <a:gd name="T4" fmla="*/ 354 w 443"/>
                  <a:gd name="T5" fmla="*/ 920 h 1033"/>
                  <a:gd name="T6" fmla="*/ 384 w 443"/>
                  <a:gd name="T7" fmla="*/ 884 h 1033"/>
                  <a:gd name="T8" fmla="*/ 381 w 443"/>
                  <a:gd name="T9" fmla="*/ 832 h 1033"/>
                  <a:gd name="T10" fmla="*/ 370 w 443"/>
                  <a:gd name="T11" fmla="*/ 794 h 1033"/>
                  <a:gd name="T12" fmla="*/ 361 w 443"/>
                  <a:gd name="T13" fmla="*/ 760 h 1033"/>
                  <a:gd name="T14" fmla="*/ 361 w 443"/>
                  <a:gd name="T15" fmla="*/ 734 h 1033"/>
                  <a:gd name="T16" fmla="*/ 359 w 443"/>
                  <a:gd name="T17" fmla="*/ 707 h 1033"/>
                  <a:gd name="T18" fmla="*/ 373 w 443"/>
                  <a:gd name="T19" fmla="*/ 691 h 1033"/>
                  <a:gd name="T20" fmla="*/ 391 w 443"/>
                  <a:gd name="T21" fmla="*/ 686 h 1033"/>
                  <a:gd name="T22" fmla="*/ 395 w 443"/>
                  <a:gd name="T23" fmla="*/ 680 h 1033"/>
                  <a:gd name="T24" fmla="*/ 390 w 443"/>
                  <a:gd name="T25" fmla="*/ 671 h 1033"/>
                  <a:gd name="T26" fmla="*/ 386 w 443"/>
                  <a:gd name="T27" fmla="*/ 660 h 1033"/>
                  <a:gd name="T28" fmla="*/ 437 w 443"/>
                  <a:gd name="T29" fmla="*/ 635 h 1033"/>
                  <a:gd name="T30" fmla="*/ 442 w 443"/>
                  <a:gd name="T31" fmla="*/ 619 h 1033"/>
                  <a:gd name="T32" fmla="*/ 438 w 443"/>
                  <a:gd name="T33" fmla="*/ 604 h 1033"/>
                  <a:gd name="T34" fmla="*/ 400 w 443"/>
                  <a:gd name="T35" fmla="*/ 543 h 1033"/>
                  <a:gd name="T36" fmla="*/ 384 w 443"/>
                  <a:gd name="T37" fmla="*/ 474 h 1033"/>
                  <a:gd name="T38" fmla="*/ 354 w 443"/>
                  <a:gd name="T39" fmla="*/ 455 h 1033"/>
                  <a:gd name="T40" fmla="*/ 326 w 443"/>
                  <a:gd name="T41" fmla="*/ 433 h 1033"/>
                  <a:gd name="T42" fmla="*/ 312 w 443"/>
                  <a:gd name="T43" fmla="*/ 411 h 1033"/>
                  <a:gd name="T44" fmla="*/ 307 w 443"/>
                  <a:gd name="T45" fmla="*/ 391 h 1033"/>
                  <a:gd name="T46" fmla="*/ 290 w 443"/>
                  <a:gd name="T47" fmla="*/ 339 h 1033"/>
                  <a:gd name="T48" fmla="*/ 308 w 443"/>
                  <a:gd name="T49" fmla="*/ 289 h 1033"/>
                  <a:gd name="T50" fmla="*/ 298 w 443"/>
                  <a:gd name="T51" fmla="*/ 278 h 1033"/>
                  <a:gd name="T52" fmla="*/ 280 w 443"/>
                  <a:gd name="T53" fmla="*/ 307 h 1033"/>
                  <a:gd name="T54" fmla="*/ 269 w 443"/>
                  <a:gd name="T55" fmla="*/ 283 h 1033"/>
                  <a:gd name="T56" fmla="*/ 272 w 443"/>
                  <a:gd name="T57" fmla="*/ 224 h 1033"/>
                  <a:gd name="T58" fmla="*/ 280 w 443"/>
                  <a:gd name="T59" fmla="*/ 177 h 1033"/>
                  <a:gd name="T60" fmla="*/ 280 w 443"/>
                  <a:gd name="T61" fmla="*/ 146 h 1033"/>
                  <a:gd name="T62" fmla="*/ 281 w 443"/>
                  <a:gd name="T63" fmla="*/ 123 h 1033"/>
                  <a:gd name="T64" fmla="*/ 290 w 443"/>
                  <a:gd name="T65" fmla="*/ 104 h 1033"/>
                  <a:gd name="T66" fmla="*/ 296 w 443"/>
                  <a:gd name="T67" fmla="*/ 97 h 1033"/>
                  <a:gd name="T68" fmla="*/ 298 w 443"/>
                  <a:gd name="T69" fmla="*/ 94 h 1033"/>
                  <a:gd name="T70" fmla="*/ 301 w 443"/>
                  <a:gd name="T71" fmla="*/ 92 h 1033"/>
                  <a:gd name="T72" fmla="*/ 307 w 443"/>
                  <a:gd name="T73" fmla="*/ 83 h 1033"/>
                  <a:gd name="T74" fmla="*/ 317 w 443"/>
                  <a:gd name="T75" fmla="*/ 79 h 1033"/>
                  <a:gd name="T76" fmla="*/ 328 w 443"/>
                  <a:gd name="T77" fmla="*/ 77 h 1033"/>
                  <a:gd name="T78" fmla="*/ 337 w 443"/>
                  <a:gd name="T79" fmla="*/ 74 h 1033"/>
                  <a:gd name="T80" fmla="*/ 345 w 443"/>
                  <a:gd name="T81" fmla="*/ 67 h 1033"/>
                  <a:gd name="T82" fmla="*/ 337 w 443"/>
                  <a:gd name="T83" fmla="*/ 50 h 1033"/>
                  <a:gd name="T84" fmla="*/ 337 w 443"/>
                  <a:gd name="T85" fmla="*/ 47 h 1033"/>
                  <a:gd name="T86" fmla="*/ 337 w 443"/>
                  <a:gd name="T87" fmla="*/ 43 h 1033"/>
                  <a:gd name="T88" fmla="*/ 337 w 443"/>
                  <a:gd name="T89" fmla="*/ 41 h 1033"/>
                  <a:gd name="T90" fmla="*/ 334 w 443"/>
                  <a:gd name="T91" fmla="*/ 38 h 1033"/>
                  <a:gd name="T92" fmla="*/ 321 w 443"/>
                  <a:gd name="T93" fmla="*/ 21 h 1033"/>
                  <a:gd name="T94" fmla="*/ 316 w 443"/>
                  <a:gd name="T95" fmla="*/ 0 h 1033"/>
                  <a:gd name="T96" fmla="*/ 188 w 443"/>
                  <a:gd name="T97" fmla="*/ 94 h 1033"/>
                  <a:gd name="T98" fmla="*/ 88 w 443"/>
                  <a:gd name="T99" fmla="*/ 218 h 1033"/>
                  <a:gd name="T100" fmla="*/ 21 w 443"/>
                  <a:gd name="T101" fmla="*/ 366 h 1033"/>
                  <a:gd name="T102" fmla="*/ 0 w 443"/>
                  <a:gd name="T103" fmla="*/ 530 h 1033"/>
                  <a:gd name="T104" fmla="*/ 20 w 443"/>
                  <a:gd name="T105" fmla="*/ 680 h 1033"/>
                  <a:gd name="T106" fmla="*/ 74 w 443"/>
                  <a:gd name="T107" fmla="*/ 819 h 1033"/>
                  <a:gd name="T108" fmla="*/ 160 w 443"/>
                  <a:gd name="T109" fmla="*/ 938 h 1033"/>
                  <a:gd name="T110" fmla="*/ 272 w 443"/>
                  <a:gd name="T111" fmla="*/ 1032 h 103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443" h="1033">
                    <a:moveTo>
                      <a:pt x="272" y="1032"/>
                    </a:moveTo>
                    <a:lnTo>
                      <a:pt x="290" y="1016"/>
                    </a:lnTo>
                    <a:lnTo>
                      <a:pt x="301" y="992"/>
                    </a:lnTo>
                    <a:lnTo>
                      <a:pt x="316" y="974"/>
                    </a:lnTo>
                    <a:lnTo>
                      <a:pt x="328" y="955"/>
                    </a:lnTo>
                    <a:lnTo>
                      <a:pt x="354" y="920"/>
                    </a:lnTo>
                    <a:lnTo>
                      <a:pt x="373" y="904"/>
                    </a:lnTo>
                    <a:lnTo>
                      <a:pt x="384" y="884"/>
                    </a:lnTo>
                    <a:lnTo>
                      <a:pt x="390" y="848"/>
                    </a:lnTo>
                    <a:lnTo>
                      <a:pt x="381" y="832"/>
                    </a:lnTo>
                    <a:lnTo>
                      <a:pt x="375" y="812"/>
                    </a:lnTo>
                    <a:lnTo>
                      <a:pt x="370" y="794"/>
                    </a:lnTo>
                    <a:lnTo>
                      <a:pt x="361" y="774"/>
                    </a:lnTo>
                    <a:lnTo>
                      <a:pt x="361" y="760"/>
                    </a:lnTo>
                    <a:lnTo>
                      <a:pt x="361" y="747"/>
                    </a:lnTo>
                    <a:lnTo>
                      <a:pt x="361" y="734"/>
                    </a:lnTo>
                    <a:lnTo>
                      <a:pt x="359" y="722"/>
                    </a:lnTo>
                    <a:lnTo>
                      <a:pt x="359" y="707"/>
                    </a:lnTo>
                    <a:lnTo>
                      <a:pt x="364" y="698"/>
                    </a:lnTo>
                    <a:lnTo>
                      <a:pt x="373" y="691"/>
                    </a:lnTo>
                    <a:lnTo>
                      <a:pt x="390" y="686"/>
                    </a:lnTo>
                    <a:lnTo>
                      <a:pt x="391" y="686"/>
                    </a:lnTo>
                    <a:lnTo>
                      <a:pt x="395" y="682"/>
                    </a:lnTo>
                    <a:lnTo>
                      <a:pt x="395" y="680"/>
                    </a:lnTo>
                    <a:lnTo>
                      <a:pt x="395" y="677"/>
                    </a:lnTo>
                    <a:lnTo>
                      <a:pt x="390" y="671"/>
                    </a:lnTo>
                    <a:lnTo>
                      <a:pt x="386" y="666"/>
                    </a:lnTo>
                    <a:lnTo>
                      <a:pt x="386" y="660"/>
                    </a:lnTo>
                    <a:lnTo>
                      <a:pt x="395" y="655"/>
                    </a:lnTo>
                    <a:lnTo>
                      <a:pt x="437" y="635"/>
                    </a:lnTo>
                    <a:lnTo>
                      <a:pt x="442" y="626"/>
                    </a:lnTo>
                    <a:lnTo>
                      <a:pt x="442" y="619"/>
                    </a:lnTo>
                    <a:lnTo>
                      <a:pt x="442" y="613"/>
                    </a:lnTo>
                    <a:lnTo>
                      <a:pt x="438" y="604"/>
                    </a:lnTo>
                    <a:lnTo>
                      <a:pt x="417" y="577"/>
                    </a:lnTo>
                    <a:lnTo>
                      <a:pt x="400" y="543"/>
                    </a:lnTo>
                    <a:lnTo>
                      <a:pt x="391" y="511"/>
                    </a:lnTo>
                    <a:lnTo>
                      <a:pt x="384" y="474"/>
                    </a:lnTo>
                    <a:lnTo>
                      <a:pt x="368" y="465"/>
                    </a:lnTo>
                    <a:lnTo>
                      <a:pt x="354" y="455"/>
                    </a:lnTo>
                    <a:lnTo>
                      <a:pt x="339" y="444"/>
                    </a:lnTo>
                    <a:lnTo>
                      <a:pt x="326" y="433"/>
                    </a:lnTo>
                    <a:lnTo>
                      <a:pt x="317" y="422"/>
                    </a:lnTo>
                    <a:lnTo>
                      <a:pt x="312" y="411"/>
                    </a:lnTo>
                    <a:lnTo>
                      <a:pt x="308" y="402"/>
                    </a:lnTo>
                    <a:lnTo>
                      <a:pt x="307" y="391"/>
                    </a:lnTo>
                    <a:lnTo>
                      <a:pt x="285" y="363"/>
                    </a:lnTo>
                    <a:lnTo>
                      <a:pt x="290" y="339"/>
                    </a:lnTo>
                    <a:lnTo>
                      <a:pt x="301" y="314"/>
                    </a:lnTo>
                    <a:lnTo>
                      <a:pt x="308" y="289"/>
                    </a:lnTo>
                    <a:lnTo>
                      <a:pt x="308" y="267"/>
                    </a:lnTo>
                    <a:lnTo>
                      <a:pt x="298" y="278"/>
                    </a:lnTo>
                    <a:lnTo>
                      <a:pt x="287" y="294"/>
                    </a:lnTo>
                    <a:lnTo>
                      <a:pt x="280" y="307"/>
                    </a:lnTo>
                    <a:lnTo>
                      <a:pt x="272" y="314"/>
                    </a:lnTo>
                    <a:lnTo>
                      <a:pt x="269" y="283"/>
                    </a:lnTo>
                    <a:lnTo>
                      <a:pt x="271" y="254"/>
                    </a:lnTo>
                    <a:lnTo>
                      <a:pt x="272" y="224"/>
                    </a:lnTo>
                    <a:lnTo>
                      <a:pt x="272" y="195"/>
                    </a:lnTo>
                    <a:lnTo>
                      <a:pt x="280" y="177"/>
                    </a:lnTo>
                    <a:lnTo>
                      <a:pt x="280" y="164"/>
                    </a:lnTo>
                    <a:lnTo>
                      <a:pt x="280" y="146"/>
                    </a:lnTo>
                    <a:lnTo>
                      <a:pt x="281" y="133"/>
                    </a:lnTo>
                    <a:lnTo>
                      <a:pt x="281" y="123"/>
                    </a:lnTo>
                    <a:lnTo>
                      <a:pt x="285" y="113"/>
                    </a:lnTo>
                    <a:lnTo>
                      <a:pt x="290" y="104"/>
                    </a:lnTo>
                    <a:lnTo>
                      <a:pt x="296" y="97"/>
                    </a:lnTo>
                    <a:lnTo>
                      <a:pt x="298" y="94"/>
                    </a:lnTo>
                    <a:lnTo>
                      <a:pt x="301" y="92"/>
                    </a:lnTo>
                    <a:lnTo>
                      <a:pt x="303" y="86"/>
                    </a:lnTo>
                    <a:lnTo>
                      <a:pt x="307" y="83"/>
                    </a:lnTo>
                    <a:lnTo>
                      <a:pt x="308" y="83"/>
                    </a:lnTo>
                    <a:lnTo>
                      <a:pt x="317" y="79"/>
                    </a:lnTo>
                    <a:lnTo>
                      <a:pt x="323" y="77"/>
                    </a:lnTo>
                    <a:lnTo>
                      <a:pt x="328" y="77"/>
                    </a:lnTo>
                    <a:lnTo>
                      <a:pt x="334" y="74"/>
                    </a:lnTo>
                    <a:lnTo>
                      <a:pt x="337" y="74"/>
                    </a:lnTo>
                    <a:lnTo>
                      <a:pt x="339" y="72"/>
                    </a:lnTo>
                    <a:lnTo>
                      <a:pt x="345" y="67"/>
                    </a:lnTo>
                    <a:lnTo>
                      <a:pt x="345" y="63"/>
                    </a:lnTo>
                    <a:lnTo>
                      <a:pt x="337" y="50"/>
                    </a:lnTo>
                    <a:lnTo>
                      <a:pt x="337" y="47"/>
                    </a:lnTo>
                    <a:lnTo>
                      <a:pt x="337" y="43"/>
                    </a:lnTo>
                    <a:lnTo>
                      <a:pt x="337" y="41"/>
                    </a:lnTo>
                    <a:lnTo>
                      <a:pt x="334" y="41"/>
                    </a:lnTo>
                    <a:lnTo>
                      <a:pt x="334" y="38"/>
                    </a:lnTo>
                    <a:lnTo>
                      <a:pt x="328" y="30"/>
                    </a:lnTo>
                    <a:lnTo>
                      <a:pt x="321" y="21"/>
                    </a:lnTo>
                    <a:lnTo>
                      <a:pt x="317" y="11"/>
                    </a:lnTo>
                    <a:lnTo>
                      <a:pt x="316" y="0"/>
                    </a:lnTo>
                    <a:lnTo>
                      <a:pt x="249" y="41"/>
                    </a:lnTo>
                    <a:lnTo>
                      <a:pt x="188" y="94"/>
                    </a:lnTo>
                    <a:lnTo>
                      <a:pt x="133" y="151"/>
                    </a:lnTo>
                    <a:lnTo>
                      <a:pt x="88" y="218"/>
                    </a:lnTo>
                    <a:lnTo>
                      <a:pt x="50" y="289"/>
                    </a:lnTo>
                    <a:lnTo>
                      <a:pt x="21" y="366"/>
                    </a:lnTo>
                    <a:lnTo>
                      <a:pt x="5" y="446"/>
                    </a:lnTo>
                    <a:lnTo>
                      <a:pt x="0" y="530"/>
                    </a:lnTo>
                    <a:lnTo>
                      <a:pt x="5" y="608"/>
                    </a:lnTo>
                    <a:lnTo>
                      <a:pt x="20" y="680"/>
                    </a:lnTo>
                    <a:lnTo>
                      <a:pt x="45" y="751"/>
                    </a:lnTo>
                    <a:lnTo>
                      <a:pt x="74" y="819"/>
                    </a:lnTo>
                    <a:lnTo>
                      <a:pt x="114" y="879"/>
                    </a:lnTo>
                    <a:lnTo>
                      <a:pt x="160" y="938"/>
                    </a:lnTo>
                    <a:lnTo>
                      <a:pt x="215" y="987"/>
                    </a:lnTo>
                    <a:lnTo>
                      <a:pt x="272" y="1032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zh-TW" altLang="en-US" sz="3000" b="1">
                  <a:solidFill>
                    <a:srgbClr val="2C2C2C"/>
                  </a:solidFill>
                </a:endParaRPr>
              </a:p>
            </p:txBody>
          </p:sp>
          <p:sp>
            <p:nvSpPr>
              <p:cNvPr id="20" name="Freeform 1050"/>
              <p:cNvSpPr>
                <a:spLocks/>
              </p:cNvSpPr>
              <p:nvPr/>
            </p:nvSpPr>
            <p:spPr bwMode="auto">
              <a:xfrm>
                <a:off x="379" y="2327"/>
                <a:ext cx="824" cy="1203"/>
              </a:xfrm>
              <a:custGeom>
                <a:avLst/>
                <a:gdLst>
                  <a:gd name="T0" fmla="*/ 796 w 824"/>
                  <a:gd name="T1" fmla="*/ 688 h 1203"/>
                  <a:gd name="T2" fmla="*/ 756 w 824"/>
                  <a:gd name="T3" fmla="*/ 641 h 1203"/>
                  <a:gd name="T4" fmla="*/ 812 w 824"/>
                  <a:gd name="T5" fmla="*/ 615 h 1203"/>
                  <a:gd name="T6" fmla="*/ 814 w 824"/>
                  <a:gd name="T7" fmla="*/ 502 h 1203"/>
                  <a:gd name="T8" fmla="*/ 705 w 824"/>
                  <a:gd name="T9" fmla="*/ 247 h 1203"/>
                  <a:gd name="T10" fmla="*/ 651 w 824"/>
                  <a:gd name="T11" fmla="*/ 262 h 1203"/>
                  <a:gd name="T12" fmla="*/ 574 w 824"/>
                  <a:gd name="T13" fmla="*/ 289 h 1203"/>
                  <a:gd name="T14" fmla="*/ 536 w 824"/>
                  <a:gd name="T15" fmla="*/ 258 h 1203"/>
                  <a:gd name="T16" fmla="*/ 563 w 824"/>
                  <a:gd name="T17" fmla="*/ 170 h 1203"/>
                  <a:gd name="T18" fmla="*/ 532 w 824"/>
                  <a:gd name="T19" fmla="*/ 81 h 1203"/>
                  <a:gd name="T20" fmla="*/ 455 w 824"/>
                  <a:gd name="T21" fmla="*/ 56 h 1203"/>
                  <a:gd name="T22" fmla="*/ 484 w 824"/>
                  <a:gd name="T23" fmla="*/ 150 h 1203"/>
                  <a:gd name="T24" fmla="*/ 465 w 824"/>
                  <a:gd name="T25" fmla="*/ 190 h 1203"/>
                  <a:gd name="T26" fmla="*/ 442 w 824"/>
                  <a:gd name="T27" fmla="*/ 200 h 1203"/>
                  <a:gd name="T28" fmla="*/ 419 w 824"/>
                  <a:gd name="T29" fmla="*/ 164 h 1203"/>
                  <a:gd name="T30" fmla="*/ 381 w 824"/>
                  <a:gd name="T31" fmla="*/ 108 h 1203"/>
                  <a:gd name="T32" fmla="*/ 406 w 824"/>
                  <a:gd name="T33" fmla="*/ 108 h 1203"/>
                  <a:gd name="T34" fmla="*/ 424 w 824"/>
                  <a:gd name="T35" fmla="*/ 72 h 1203"/>
                  <a:gd name="T36" fmla="*/ 325 w 824"/>
                  <a:gd name="T37" fmla="*/ 0 h 1203"/>
                  <a:gd name="T38" fmla="*/ 281 w 824"/>
                  <a:gd name="T39" fmla="*/ 27 h 1203"/>
                  <a:gd name="T40" fmla="*/ 240 w 824"/>
                  <a:gd name="T41" fmla="*/ 72 h 1203"/>
                  <a:gd name="T42" fmla="*/ 209 w 824"/>
                  <a:gd name="T43" fmla="*/ 114 h 1203"/>
                  <a:gd name="T44" fmla="*/ 209 w 824"/>
                  <a:gd name="T45" fmla="*/ 150 h 1203"/>
                  <a:gd name="T46" fmla="*/ 240 w 824"/>
                  <a:gd name="T47" fmla="*/ 164 h 1203"/>
                  <a:gd name="T48" fmla="*/ 209 w 824"/>
                  <a:gd name="T49" fmla="*/ 222 h 1203"/>
                  <a:gd name="T50" fmla="*/ 213 w 824"/>
                  <a:gd name="T51" fmla="*/ 242 h 1203"/>
                  <a:gd name="T52" fmla="*/ 267 w 824"/>
                  <a:gd name="T53" fmla="*/ 222 h 1203"/>
                  <a:gd name="T54" fmla="*/ 303 w 824"/>
                  <a:gd name="T55" fmla="*/ 170 h 1203"/>
                  <a:gd name="T56" fmla="*/ 354 w 824"/>
                  <a:gd name="T57" fmla="*/ 231 h 1203"/>
                  <a:gd name="T58" fmla="*/ 372 w 824"/>
                  <a:gd name="T59" fmla="*/ 291 h 1203"/>
                  <a:gd name="T60" fmla="*/ 348 w 824"/>
                  <a:gd name="T61" fmla="*/ 294 h 1203"/>
                  <a:gd name="T62" fmla="*/ 298 w 824"/>
                  <a:gd name="T63" fmla="*/ 309 h 1203"/>
                  <a:gd name="T64" fmla="*/ 323 w 824"/>
                  <a:gd name="T65" fmla="*/ 330 h 1203"/>
                  <a:gd name="T66" fmla="*/ 260 w 824"/>
                  <a:gd name="T67" fmla="*/ 339 h 1203"/>
                  <a:gd name="T68" fmla="*/ 189 w 824"/>
                  <a:gd name="T69" fmla="*/ 411 h 1203"/>
                  <a:gd name="T70" fmla="*/ 184 w 824"/>
                  <a:gd name="T71" fmla="*/ 469 h 1203"/>
                  <a:gd name="T72" fmla="*/ 148 w 824"/>
                  <a:gd name="T73" fmla="*/ 435 h 1203"/>
                  <a:gd name="T74" fmla="*/ 83 w 824"/>
                  <a:gd name="T75" fmla="*/ 402 h 1203"/>
                  <a:gd name="T76" fmla="*/ 0 w 824"/>
                  <a:gd name="T77" fmla="*/ 455 h 1203"/>
                  <a:gd name="T78" fmla="*/ 54 w 824"/>
                  <a:gd name="T79" fmla="*/ 496 h 1203"/>
                  <a:gd name="T80" fmla="*/ 74 w 824"/>
                  <a:gd name="T81" fmla="*/ 485 h 1203"/>
                  <a:gd name="T82" fmla="*/ 54 w 824"/>
                  <a:gd name="T83" fmla="*/ 608 h 1203"/>
                  <a:gd name="T84" fmla="*/ 132 w 824"/>
                  <a:gd name="T85" fmla="*/ 641 h 1203"/>
                  <a:gd name="T86" fmla="*/ 195 w 824"/>
                  <a:gd name="T87" fmla="*/ 661 h 1203"/>
                  <a:gd name="T88" fmla="*/ 249 w 824"/>
                  <a:gd name="T89" fmla="*/ 744 h 1203"/>
                  <a:gd name="T90" fmla="*/ 334 w 824"/>
                  <a:gd name="T91" fmla="*/ 886 h 1203"/>
                  <a:gd name="T92" fmla="*/ 391 w 824"/>
                  <a:gd name="T93" fmla="*/ 1007 h 1203"/>
                  <a:gd name="T94" fmla="*/ 292 w 824"/>
                  <a:gd name="T95" fmla="*/ 1052 h 1203"/>
                  <a:gd name="T96" fmla="*/ 182 w 824"/>
                  <a:gd name="T97" fmla="*/ 1105 h 1203"/>
                  <a:gd name="T98" fmla="*/ 68 w 824"/>
                  <a:gd name="T99" fmla="*/ 1180 h 1203"/>
                  <a:gd name="T100" fmla="*/ 200 w 824"/>
                  <a:gd name="T101" fmla="*/ 1202 h 1203"/>
                  <a:gd name="T102" fmla="*/ 417 w 824"/>
                  <a:gd name="T103" fmla="*/ 1168 h 1203"/>
                  <a:gd name="T104" fmla="*/ 613 w 824"/>
                  <a:gd name="T105" fmla="*/ 1052 h 1203"/>
                  <a:gd name="T106" fmla="*/ 610 w 824"/>
                  <a:gd name="T107" fmla="*/ 929 h 1203"/>
                  <a:gd name="T108" fmla="*/ 543 w 824"/>
                  <a:gd name="T109" fmla="*/ 888 h 1203"/>
                  <a:gd name="T110" fmla="*/ 567 w 824"/>
                  <a:gd name="T111" fmla="*/ 791 h 1203"/>
                  <a:gd name="T112" fmla="*/ 655 w 824"/>
                  <a:gd name="T113" fmla="*/ 738 h 1203"/>
                  <a:gd name="T114" fmla="*/ 725 w 824"/>
                  <a:gd name="T115" fmla="*/ 713 h 1203"/>
                  <a:gd name="T116" fmla="*/ 792 w 824"/>
                  <a:gd name="T117" fmla="*/ 729 h 1203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824" h="1203">
                    <a:moveTo>
                      <a:pt x="803" y="736"/>
                    </a:moveTo>
                    <a:lnTo>
                      <a:pt x="807" y="724"/>
                    </a:lnTo>
                    <a:lnTo>
                      <a:pt x="808" y="713"/>
                    </a:lnTo>
                    <a:lnTo>
                      <a:pt x="812" y="702"/>
                    </a:lnTo>
                    <a:lnTo>
                      <a:pt x="814" y="691"/>
                    </a:lnTo>
                    <a:lnTo>
                      <a:pt x="803" y="691"/>
                    </a:lnTo>
                    <a:lnTo>
                      <a:pt x="796" y="688"/>
                    </a:lnTo>
                    <a:lnTo>
                      <a:pt x="783" y="686"/>
                    </a:lnTo>
                    <a:lnTo>
                      <a:pt x="776" y="680"/>
                    </a:lnTo>
                    <a:lnTo>
                      <a:pt x="770" y="675"/>
                    </a:lnTo>
                    <a:lnTo>
                      <a:pt x="767" y="666"/>
                    </a:lnTo>
                    <a:lnTo>
                      <a:pt x="761" y="661"/>
                    </a:lnTo>
                    <a:lnTo>
                      <a:pt x="760" y="655"/>
                    </a:lnTo>
                    <a:lnTo>
                      <a:pt x="756" y="641"/>
                    </a:lnTo>
                    <a:lnTo>
                      <a:pt x="756" y="624"/>
                    </a:lnTo>
                    <a:lnTo>
                      <a:pt x="760" y="610"/>
                    </a:lnTo>
                    <a:lnTo>
                      <a:pt x="767" y="599"/>
                    </a:lnTo>
                    <a:lnTo>
                      <a:pt x="781" y="597"/>
                    </a:lnTo>
                    <a:lnTo>
                      <a:pt x="792" y="599"/>
                    </a:lnTo>
                    <a:lnTo>
                      <a:pt x="803" y="608"/>
                    </a:lnTo>
                    <a:lnTo>
                      <a:pt x="812" y="615"/>
                    </a:lnTo>
                    <a:lnTo>
                      <a:pt x="819" y="628"/>
                    </a:lnTo>
                    <a:lnTo>
                      <a:pt x="823" y="619"/>
                    </a:lnTo>
                    <a:lnTo>
                      <a:pt x="823" y="610"/>
                    </a:lnTo>
                    <a:lnTo>
                      <a:pt x="823" y="605"/>
                    </a:lnTo>
                    <a:lnTo>
                      <a:pt x="823" y="597"/>
                    </a:lnTo>
                    <a:lnTo>
                      <a:pt x="819" y="549"/>
                    </a:lnTo>
                    <a:lnTo>
                      <a:pt x="814" y="502"/>
                    </a:lnTo>
                    <a:lnTo>
                      <a:pt x="807" y="455"/>
                    </a:lnTo>
                    <a:lnTo>
                      <a:pt x="792" y="411"/>
                    </a:lnTo>
                    <a:lnTo>
                      <a:pt x="776" y="366"/>
                    </a:lnTo>
                    <a:lnTo>
                      <a:pt x="756" y="325"/>
                    </a:lnTo>
                    <a:lnTo>
                      <a:pt x="734" y="285"/>
                    </a:lnTo>
                    <a:lnTo>
                      <a:pt x="709" y="247"/>
                    </a:lnTo>
                    <a:lnTo>
                      <a:pt x="705" y="247"/>
                    </a:lnTo>
                    <a:lnTo>
                      <a:pt x="702" y="244"/>
                    </a:lnTo>
                    <a:lnTo>
                      <a:pt x="698" y="244"/>
                    </a:lnTo>
                    <a:lnTo>
                      <a:pt x="693" y="242"/>
                    </a:lnTo>
                    <a:lnTo>
                      <a:pt x="677" y="253"/>
                    </a:lnTo>
                    <a:lnTo>
                      <a:pt x="668" y="254"/>
                    </a:lnTo>
                    <a:lnTo>
                      <a:pt x="660" y="258"/>
                    </a:lnTo>
                    <a:lnTo>
                      <a:pt x="651" y="262"/>
                    </a:lnTo>
                    <a:lnTo>
                      <a:pt x="642" y="264"/>
                    </a:lnTo>
                    <a:lnTo>
                      <a:pt x="631" y="267"/>
                    </a:lnTo>
                    <a:lnTo>
                      <a:pt x="619" y="273"/>
                    </a:lnTo>
                    <a:lnTo>
                      <a:pt x="606" y="278"/>
                    </a:lnTo>
                    <a:lnTo>
                      <a:pt x="594" y="283"/>
                    </a:lnTo>
                    <a:lnTo>
                      <a:pt x="583" y="285"/>
                    </a:lnTo>
                    <a:lnTo>
                      <a:pt x="574" y="289"/>
                    </a:lnTo>
                    <a:lnTo>
                      <a:pt x="567" y="291"/>
                    </a:lnTo>
                    <a:lnTo>
                      <a:pt x="557" y="289"/>
                    </a:lnTo>
                    <a:lnTo>
                      <a:pt x="554" y="285"/>
                    </a:lnTo>
                    <a:lnTo>
                      <a:pt x="548" y="280"/>
                    </a:lnTo>
                    <a:lnTo>
                      <a:pt x="547" y="278"/>
                    </a:lnTo>
                    <a:lnTo>
                      <a:pt x="543" y="273"/>
                    </a:lnTo>
                    <a:lnTo>
                      <a:pt x="536" y="258"/>
                    </a:lnTo>
                    <a:lnTo>
                      <a:pt x="532" y="244"/>
                    </a:lnTo>
                    <a:lnTo>
                      <a:pt x="532" y="231"/>
                    </a:lnTo>
                    <a:lnTo>
                      <a:pt x="530" y="217"/>
                    </a:lnTo>
                    <a:lnTo>
                      <a:pt x="532" y="202"/>
                    </a:lnTo>
                    <a:lnTo>
                      <a:pt x="541" y="190"/>
                    </a:lnTo>
                    <a:lnTo>
                      <a:pt x="552" y="177"/>
                    </a:lnTo>
                    <a:lnTo>
                      <a:pt x="563" y="170"/>
                    </a:lnTo>
                    <a:lnTo>
                      <a:pt x="574" y="159"/>
                    </a:lnTo>
                    <a:lnTo>
                      <a:pt x="583" y="146"/>
                    </a:lnTo>
                    <a:lnTo>
                      <a:pt x="588" y="134"/>
                    </a:lnTo>
                    <a:lnTo>
                      <a:pt x="588" y="119"/>
                    </a:lnTo>
                    <a:lnTo>
                      <a:pt x="568" y="105"/>
                    </a:lnTo>
                    <a:lnTo>
                      <a:pt x="552" y="92"/>
                    </a:lnTo>
                    <a:lnTo>
                      <a:pt x="532" y="81"/>
                    </a:lnTo>
                    <a:lnTo>
                      <a:pt x="512" y="70"/>
                    </a:lnTo>
                    <a:lnTo>
                      <a:pt x="491" y="58"/>
                    </a:lnTo>
                    <a:lnTo>
                      <a:pt x="471" y="47"/>
                    </a:lnTo>
                    <a:lnTo>
                      <a:pt x="449" y="38"/>
                    </a:lnTo>
                    <a:lnTo>
                      <a:pt x="428" y="31"/>
                    </a:lnTo>
                    <a:lnTo>
                      <a:pt x="442" y="45"/>
                    </a:lnTo>
                    <a:lnTo>
                      <a:pt x="455" y="56"/>
                    </a:lnTo>
                    <a:lnTo>
                      <a:pt x="465" y="63"/>
                    </a:lnTo>
                    <a:lnTo>
                      <a:pt x="484" y="74"/>
                    </a:lnTo>
                    <a:lnTo>
                      <a:pt x="485" y="88"/>
                    </a:lnTo>
                    <a:lnTo>
                      <a:pt x="484" y="105"/>
                    </a:lnTo>
                    <a:lnTo>
                      <a:pt x="478" y="123"/>
                    </a:lnTo>
                    <a:lnTo>
                      <a:pt x="478" y="135"/>
                    </a:lnTo>
                    <a:lnTo>
                      <a:pt x="484" y="150"/>
                    </a:lnTo>
                    <a:lnTo>
                      <a:pt x="484" y="155"/>
                    </a:lnTo>
                    <a:lnTo>
                      <a:pt x="480" y="161"/>
                    </a:lnTo>
                    <a:lnTo>
                      <a:pt x="474" y="166"/>
                    </a:lnTo>
                    <a:lnTo>
                      <a:pt x="469" y="170"/>
                    </a:lnTo>
                    <a:lnTo>
                      <a:pt x="465" y="175"/>
                    </a:lnTo>
                    <a:lnTo>
                      <a:pt x="465" y="180"/>
                    </a:lnTo>
                    <a:lnTo>
                      <a:pt x="465" y="190"/>
                    </a:lnTo>
                    <a:lnTo>
                      <a:pt x="464" y="195"/>
                    </a:lnTo>
                    <a:lnTo>
                      <a:pt x="460" y="197"/>
                    </a:lnTo>
                    <a:lnTo>
                      <a:pt x="458" y="200"/>
                    </a:lnTo>
                    <a:lnTo>
                      <a:pt x="455" y="200"/>
                    </a:lnTo>
                    <a:lnTo>
                      <a:pt x="453" y="200"/>
                    </a:lnTo>
                    <a:lnTo>
                      <a:pt x="447" y="197"/>
                    </a:lnTo>
                    <a:lnTo>
                      <a:pt x="442" y="200"/>
                    </a:lnTo>
                    <a:lnTo>
                      <a:pt x="433" y="202"/>
                    </a:lnTo>
                    <a:lnTo>
                      <a:pt x="428" y="202"/>
                    </a:lnTo>
                    <a:lnTo>
                      <a:pt x="424" y="200"/>
                    </a:lnTo>
                    <a:lnTo>
                      <a:pt x="424" y="197"/>
                    </a:lnTo>
                    <a:lnTo>
                      <a:pt x="422" y="195"/>
                    </a:lnTo>
                    <a:lnTo>
                      <a:pt x="419" y="164"/>
                    </a:lnTo>
                    <a:lnTo>
                      <a:pt x="411" y="159"/>
                    </a:lnTo>
                    <a:lnTo>
                      <a:pt x="406" y="150"/>
                    </a:lnTo>
                    <a:lnTo>
                      <a:pt x="397" y="141"/>
                    </a:lnTo>
                    <a:lnTo>
                      <a:pt x="390" y="134"/>
                    </a:lnTo>
                    <a:lnTo>
                      <a:pt x="386" y="125"/>
                    </a:lnTo>
                    <a:lnTo>
                      <a:pt x="384" y="117"/>
                    </a:lnTo>
                    <a:lnTo>
                      <a:pt x="381" y="108"/>
                    </a:lnTo>
                    <a:lnTo>
                      <a:pt x="384" y="103"/>
                    </a:lnTo>
                    <a:lnTo>
                      <a:pt x="386" y="99"/>
                    </a:lnTo>
                    <a:lnTo>
                      <a:pt x="390" y="99"/>
                    </a:lnTo>
                    <a:lnTo>
                      <a:pt x="390" y="97"/>
                    </a:lnTo>
                    <a:lnTo>
                      <a:pt x="391" y="97"/>
                    </a:lnTo>
                    <a:lnTo>
                      <a:pt x="397" y="103"/>
                    </a:lnTo>
                    <a:lnTo>
                      <a:pt x="406" y="108"/>
                    </a:lnTo>
                    <a:lnTo>
                      <a:pt x="413" y="110"/>
                    </a:lnTo>
                    <a:lnTo>
                      <a:pt x="422" y="110"/>
                    </a:lnTo>
                    <a:lnTo>
                      <a:pt x="424" y="110"/>
                    </a:lnTo>
                    <a:lnTo>
                      <a:pt x="424" y="108"/>
                    </a:lnTo>
                    <a:lnTo>
                      <a:pt x="424" y="72"/>
                    </a:lnTo>
                    <a:lnTo>
                      <a:pt x="411" y="56"/>
                    </a:lnTo>
                    <a:lnTo>
                      <a:pt x="395" y="42"/>
                    </a:lnTo>
                    <a:lnTo>
                      <a:pt x="377" y="27"/>
                    </a:lnTo>
                    <a:lnTo>
                      <a:pt x="364" y="9"/>
                    </a:lnTo>
                    <a:lnTo>
                      <a:pt x="350" y="5"/>
                    </a:lnTo>
                    <a:lnTo>
                      <a:pt x="339" y="2"/>
                    </a:lnTo>
                    <a:lnTo>
                      <a:pt x="325" y="0"/>
                    </a:lnTo>
                    <a:lnTo>
                      <a:pt x="312" y="0"/>
                    </a:lnTo>
                    <a:lnTo>
                      <a:pt x="308" y="0"/>
                    </a:lnTo>
                    <a:lnTo>
                      <a:pt x="308" y="2"/>
                    </a:lnTo>
                    <a:lnTo>
                      <a:pt x="308" y="5"/>
                    </a:lnTo>
                    <a:lnTo>
                      <a:pt x="307" y="9"/>
                    </a:lnTo>
                    <a:lnTo>
                      <a:pt x="289" y="14"/>
                    </a:lnTo>
                    <a:lnTo>
                      <a:pt x="281" y="27"/>
                    </a:lnTo>
                    <a:lnTo>
                      <a:pt x="276" y="42"/>
                    </a:lnTo>
                    <a:lnTo>
                      <a:pt x="265" y="56"/>
                    </a:lnTo>
                    <a:lnTo>
                      <a:pt x="260" y="56"/>
                    </a:lnTo>
                    <a:lnTo>
                      <a:pt x="256" y="56"/>
                    </a:lnTo>
                    <a:lnTo>
                      <a:pt x="251" y="56"/>
                    </a:lnTo>
                    <a:lnTo>
                      <a:pt x="249" y="58"/>
                    </a:lnTo>
                    <a:lnTo>
                      <a:pt x="240" y="72"/>
                    </a:lnTo>
                    <a:lnTo>
                      <a:pt x="231" y="87"/>
                    </a:lnTo>
                    <a:lnTo>
                      <a:pt x="224" y="99"/>
                    </a:lnTo>
                    <a:lnTo>
                      <a:pt x="213" y="110"/>
                    </a:lnTo>
                    <a:lnTo>
                      <a:pt x="209" y="110"/>
                    </a:lnTo>
                    <a:lnTo>
                      <a:pt x="209" y="114"/>
                    </a:lnTo>
                    <a:lnTo>
                      <a:pt x="184" y="139"/>
                    </a:lnTo>
                    <a:lnTo>
                      <a:pt x="184" y="141"/>
                    </a:lnTo>
                    <a:lnTo>
                      <a:pt x="195" y="146"/>
                    </a:lnTo>
                    <a:lnTo>
                      <a:pt x="209" y="150"/>
                    </a:lnTo>
                    <a:lnTo>
                      <a:pt x="224" y="153"/>
                    </a:lnTo>
                    <a:lnTo>
                      <a:pt x="234" y="153"/>
                    </a:lnTo>
                    <a:lnTo>
                      <a:pt x="236" y="155"/>
                    </a:lnTo>
                    <a:lnTo>
                      <a:pt x="240" y="155"/>
                    </a:lnTo>
                    <a:lnTo>
                      <a:pt x="240" y="159"/>
                    </a:lnTo>
                    <a:lnTo>
                      <a:pt x="242" y="161"/>
                    </a:lnTo>
                    <a:lnTo>
                      <a:pt x="240" y="164"/>
                    </a:lnTo>
                    <a:lnTo>
                      <a:pt x="234" y="166"/>
                    </a:lnTo>
                    <a:lnTo>
                      <a:pt x="231" y="170"/>
                    </a:lnTo>
                    <a:lnTo>
                      <a:pt x="225" y="171"/>
                    </a:lnTo>
                    <a:lnTo>
                      <a:pt x="220" y="180"/>
                    </a:lnTo>
                    <a:lnTo>
                      <a:pt x="215" y="195"/>
                    </a:lnTo>
                    <a:lnTo>
                      <a:pt x="209" y="208"/>
                    </a:lnTo>
                    <a:lnTo>
                      <a:pt x="209" y="222"/>
                    </a:lnTo>
                    <a:lnTo>
                      <a:pt x="213" y="227"/>
                    </a:lnTo>
                    <a:lnTo>
                      <a:pt x="215" y="227"/>
                    </a:lnTo>
                    <a:lnTo>
                      <a:pt x="213" y="231"/>
                    </a:lnTo>
                    <a:lnTo>
                      <a:pt x="209" y="238"/>
                    </a:lnTo>
                    <a:lnTo>
                      <a:pt x="213" y="242"/>
                    </a:lnTo>
                    <a:lnTo>
                      <a:pt x="215" y="244"/>
                    </a:lnTo>
                    <a:lnTo>
                      <a:pt x="231" y="233"/>
                    </a:lnTo>
                    <a:lnTo>
                      <a:pt x="260" y="231"/>
                    </a:lnTo>
                    <a:lnTo>
                      <a:pt x="260" y="227"/>
                    </a:lnTo>
                    <a:lnTo>
                      <a:pt x="262" y="226"/>
                    </a:lnTo>
                    <a:lnTo>
                      <a:pt x="265" y="226"/>
                    </a:lnTo>
                    <a:lnTo>
                      <a:pt x="267" y="222"/>
                    </a:lnTo>
                    <a:lnTo>
                      <a:pt x="267" y="200"/>
                    </a:lnTo>
                    <a:lnTo>
                      <a:pt x="289" y="155"/>
                    </a:lnTo>
                    <a:lnTo>
                      <a:pt x="292" y="155"/>
                    </a:lnTo>
                    <a:lnTo>
                      <a:pt x="303" y="170"/>
                    </a:lnTo>
                    <a:lnTo>
                      <a:pt x="312" y="180"/>
                    </a:lnTo>
                    <a:lnTo>
                      <a:pt x="323" y="195"/>
                    </a:lnTo>
                    <a:lnTo>
                      <a:pt x="336" y="206"/>
                    </a:lnTo>
                    <a:lnTo>
                      <a:pt x="343" y="211"/>
                    </a:lnTo>
                    <a:lnTo>
                      <a:pt x="345" y="217"/>
                    </a:lnTo>
                    <a:lnTo>
                      <a:pt x="350" y="226"/>
                    </a:lnTo>
                    <a:lnTo>
                      <a:pt x="354" y="231"/>
                    </a:lnTo>
                    <a:lnTo>
                      <a:pt x="354" y="244"/>
                    </a:lnTo>
                    <a:lnTo>
                      <a:pt x="354" y="258"/>
                    </a:lnTo>
                    <a:lnTo>
                      <a:pt x="359" y="273"/>
                    </a:lnTo>
                    <a:lnTo>
                      <a:pt x="364" y="283"/>
                    </a:lnTo>
                    <a:lnTo>
                      <a:pt x="366" y="285"/>
                    </a:lnTo>
                    <a:lnTo>
                      <a:pt x="370" y="289"/>
                    </a:lnTo>
                    <a:lnTo>
                      <a:pt x="372" y="291"/>
                    </a:lnTo>
                    <a:lnTo>
                      <a:pt x="375" y="294"/>
                    </a:lnTo>
                    <a:lnTo>
                      <a:pt x="375" y="298"/>
                    </a:lnTo>
                    <a:lnTo>
                      <a:pt x="372" y="300"/>
                    </a:lnTo>
                    <a:lnTo>
                      <a:pt x="372" y="305"/>
                    </a:lnTo>
                    <a:lnTo>
                      <a:pt x="370" y="309"/>
                    </a:lnTo>
                    <a:lnTo>
                      <a:pt x="359" y="305"/>
                    </a:lnTo>
                    <a:lnTo>
                      <a:pt x="348" y="294"/>
                    </a:lnTo>
                    <a:lnTo>
                      <a:pt x="336" y="285"/>
                    </a:lnTo>
                    <a:lnTo>
                      <a:pt x="323" y="283"/>
                    </a:lnTo>
                    <a:lnTo>
                      <a:pt x="314" y="289"/>
                    </a:lnTo>
                    <a:lnTo>
                      <a:pt x="308" y="294"/>
                    </a:lnTo>
                    <a:lnTo>
                      <a:pt x="299" y="300"/>
                    </a:lnTo>
                    <a:lnTo>
                      <a:pt x="296" y="305"/>
                    </a:lnTo>
                    <a:lnTo>
                      <a:pt x="298" y="309"/>
                    </a:lnTo>
                    <a:lnTo>
                      <a:pt x="299" y="310"/>
                    </a:lnTo>
                    <a:lnTo>
                      <a:pt x="299" y="314"/>
                    </a:lnTo>
                    <a:lnTo>
                      <a:pt x="303" y="314"/>
                    </a:lnTo>
                    <a:lnTo>
                      <a:pt x="312" y="314"/>
                    </a:lnTo>
                    <a:lnTo>
                      <a:pt x="317" y="316"/>
                    </a:lnTo>
                    <a:lnTo>
                      <a:pt x="319" y="321"/>
                    </a:lnTo>
                    <a:lnTo>
                      <a:pt x="323" y="330"/>
                    </a:lnTo>
                    <a:lnTo>
                      <a:pt x="319" y="334"/>
                    </a:lnTo>
                    <a:lnTo>
                      <a:pt x="317" y="339"/>
                    </a:lnTo>
                    <a:lnTo>
                      <a:pt x="260" y="327"/>
                    </a:lnTo>
                    <a:lnTo>
                      <a:pt x="260" y="334"/>
                    </a:lnTo>
                    <a:lnTo>
                      <a:pt x="260" y="339"/>
                    </a:lnTo>
                    <a:lnTo>
                      <a:pt x="260" y="345"/>
                    </a:lnTo>
                    <a:lnTo>
                      <a:pt x="256" y="347"/>
                    </a:lnTo>
                    <a:lnTo>
                      <a:pt x="251" y="356"/>
                    </a:lnTo>
                    <a:lnTo>
                      <a:pt x="249" y="357"/>
                    </a:lnTo>
                    <a:lnTo>
                      <a:pt x="242" y="366"/>
                    </a:lnTo>
                    <a:lnTo>
                      <a:pt x="225" y="393"/>
                    </a:lnTo>
                    <a:lnTo>
                      <a:pt x="189" y="411"/>
                    </a:lnTo>
                    <a:lnTo>
                      <a:pt x="188" y="413"/>
                    </a:lnTo>
                    <a:lnTo>
                      <a:pt x="184" y="419"/>
                    </a:lnTo>
                    <a:lnTo>
                      <a:pt x="184" y="424"/>
                    </a:lnTo>
                    <a:lnTo>
                      <a:pt x="184" y="430"/>
                    </a:lnTo>
                    <a:lnTo>
                      <a:pt x="184" y="439"/>
                    </a:lnTo>
                    <a:lnTo>
                      <a:pt x="184" y="453"/>
                    </a:lnTo>
                    <a:lnTo>
                      <a:pt x="184" y="469"/>
                    </a:lnTo>
                    <a:lnTo>
                      <a:pt x="184" y="478"/>
                    </a:lnTo>
                    <a:lnTo>
                      <a:pt x="173" y="478"/>
                    </a:lnTo>
                    <a:lnTo>
                      <a:pt x="164" y="475"/>
                    </a:lnTo>
                    <a:lnTo>
                      <a:pt x="157" y="469"/>
                    </a:lnTo>
                    <a:lnTo>
                      <a:pt x="151" y="464"/>
                    </a:lnTo>
                    <a:lnTo>
                      <a:pt x="151" y="449"/>
                    </a:lnTo>
                    <a:lnTo>
                      <a:pt x="148" y="435"/>
                    </a:lnTo>
                    <a:lnTo>
                      <a:pt x="141" y="424"/>
                    </a:lnTo>
                    <a:lnTo>
                      <a:pt x="130" y="413"/>
                    </a:lnTo>
                    <a:lnTo>
                      <a:pt x="117" y="417"/>
                    </a:lnTo>
                    <a:lnTo>
                      <a:pt x="110" y="417"/>
                    </a:lnTo>
                    <a:lnTo>
                      <a:pt x="101" y="413"/>
                    </a:lnTo>
                    <a:lnTo>
                      <a:pt x="94" y="408"/>
                    </a:lnTo>
                    <a:lnTo>
                      <a:pt x="83" y="402"/>
                    </a:lnTo>
                    <a:lnTo>
                      <a:pt x="72" y="397"/>
                    </a:lnTo>
                    <a:lnTo>
                      <a:pt x="59" y="393"/>
                    </a:lnTo>
                    <a:lnTo>
                      <a:pt x="49" y="392"/>
                    </a:lnTo>
                    <a:lnTo>
                      <a:pt x="38" y="402"/>
                    </a:lnTo>
                    <a:lnTo>
                      <a:pt x="21" y="424"/>
                    </a:lnTo>
                    <a:lnTo>
                      <a:pt x="5" y="448"/>
                    </a:lnTo>
                    <a:lnTo>
                      <a:pt x="0" y="455"/>
                    </a:lnTo>
                    <a:lnTo>
                      <a:pt x="21" y="475"/>
                    </a:lnTo>
                    <a:lnTo>
                      <a:pt x="25" y="516"/>
                    </a:lnTo>
                    <a:lnTo>
                      <a:pt x="29" y="516"/>
                    </a:lnTo>
                    <a:lnTo>
                      <a:pt x="38" y="513"/>
                    </a:lnTo>
                    <a:lnTo>
                      <a:pt x="43" y="511"/>
                    </a:lnTo>
                    <a:lnTo>
                      <a:pt x="49" y="505"/>
                    </a:lnTo>
                    <a:lnTo>
                      <a:pt x="54" y="496"/>
                    </a:lnTo>
                    <a:lnTo>
                      <a:pt x="58" y="491"/>
                    </a:lnTo>
                    <a:lnTo>
                      <a:pt x="63" y="485"/>
                    </a:lnTo>
                    <a:lnTo>
                      <a:pt x="72" y="480"/>
                    </a:lnTo>
                    <a:lnTo>
                      <a:pt x="74" y="480"/>
                    </a:lnTo>
                    <a:lnTo>
                      <a:pt x="74" y="484"/>
                    </a:lnTo>
                    <a:lnTo>
                      <a:pt x="74" y="485"/>
                    </a:lnTo>
                    <a:lnTo>
                      <a:pt x="63" y="538"/>
                    </a:lnTo>
                    <a:lnTo>
                      <a:pt x="79" y="556"/>
                    </a:lnTo>
                    <a:lnTo>
                      <a:pt x="77" y="567"/>
                    </a:lnTo>
                    <a:lnTo>
                      <a:pt x="68" y="574"/>
                    </a:lnTo>
                    <a:lnTo>
                      <a:pt x="59" y="583"/>
                    </a:lnTo>
                    <a:lnTo>
                      <a:pt x="54" y="597"/>
                    </a:lnTo>
                    <a:lnTo>
                      <a:pt x="54" y="608"/>
                    </a:lnTo>
                    <a:lnTo>
                      <a:pt x="63" y="619"/>
                    </a:lnTo>
                    <a:lnTo>
                      <a:pt x="74" y="630"/>
                    </a:lnTo>
                    <a:lnTo>
                      <a:pt x="88" y="641"/>
                    </a:lnTo>
                    <a:lnTo>
                      <a:pt x="101" y="646"/>
                    </a:lnTo>
                    <a:lnTo>
                      <a:pt x="114" y="646"/>
                    </a:lnTo>
                    <a:lnTo>
                      <a:pt x="124" y="644"/>
                    </a:lnTo>
                    <a:lnTo>
                      <a:pt x="132" y="641"/>
                    </a:lnTo>
                    <a:lnTo>
                      <a:pt x="141" y="635"/>
                    </a:lnTo>
                    <a:lnTo>
                      <a:pt x="148" y="635"/>
                    </a:lnTo>
                    <a:lnTo>
                      <a:pt x="153" y="639"/>
                    </a:lnTo>
                    <a:lnTo>
                      <a:pt x="160" y="641"/>
                    </a:lnTo>
                    <a:lnTo>
                      <a:pt x="168" y="644"/>
                    </a:lnTo>
                    <a:lnTo>
                      <a:pt x="184" y="652"/>
                    </a:lnTo>
                    <a:lnTo>
                      <a:pt x="195" y="661"/>
                    </a:lnTo>
                    <a:lnTo>
                      <a:pt x="209" y="670"/>
                    </a:lnTo>
                    <a:lnTo>
                      <a:pt x="220" y="677"/>
                    </a:lnTo>
                    <a:lnTo>
                      <a:pt x="225" y="691"/>
                    </a:lnTo>
                    <a:lnTo>
                      <a:pt x="229" y="706"/>
                    </a:lnTo>
                    <a:lnTo>
                      <a:pt x="231" y="722"/>
                    </a:lnTo>
                    <a:lnTo>
                      <a:pt x="234" y="738"/>
                    </a:lnTo>
                    <a:lnTo>
                      <a:pt x="249" y="744"/>
                    </a:lnTo>
                    <a:lnTo>
                      <a:pt x="262" y="749"/>
                    </a:lnTo>
                    <a:lnTo>
                      <a:pt x="276" y="758"/>
                    </a:lnTo>
                    <a:lnTo>
                      <a:pt x="287" y="772"/>
                    </a:lnTo>
                    <a:lnTo>
                      <a:pt x="298" y="800"/>
                    </a:lnTo>
                    <a:lnTo>
                      <a:pt x="308" y="830"/>
                    </a:lnTo>
                    <a:lnTo>
                      <a:pt x="319" y="861"/>
                    </a:lnTo>
                    <a:lnTo>
                      <a:pt x="334" y="886"/>
                    </a:lnTo>
                    <a:lnTo>
                      <a:pt x="350" y="904"/>
                    </a:lnTo>
                    <a:lnTo>
                      <a:pt x="366" y="924"/>
                    </a:lnTo>
                    <a:lnTo>
                      <a:pt x="381" y="944"/>
                    </a:lnTo>
                    <a:lnTo>
                      <a:pt x="395" y="966"/>
                    </a:lnTo>
                    <a:lnTo>
                      <a:pt x="397" y="980"/>
                    </a:lnTo>
                    <a:lnTo>
                      <a:pt x="397" y="993"/>
                    </a:lnTo>
                    <a:lnTo>
                      <a:pt x="391" y="1007"/>
                    </a:lnTo>
                    <a:lnTo>
                      <a:pt x="381" y="1018"/>
                    </a:lnTo>
                    <a:lnTo>
                      <a:pt x="364" y="1022"/>
                    </a:lnTo>
                    <a:lnTo>
                      <a:pt x="348" y="1027"/>
                    </a:lnTo>
                    <a:lnTo>
                      <a:pt x="334" y="1032"/>
                    </a:lnTo>
                    <a:lnTo>
                      <a:pt x="319" y="1038"/>
                    </a:lnTo>
                    <a:lnTo>
                      <a:pt x="307" y="1043"/>
                    </a:lnTo>
                    <a:lnTo>
                      <a:pt x="292" y="1052"/>
                    </a:lnTo>
                    <a:lnTo>
                      <a:pt x="278" y="1063"/>
                    </a:lnTo>
                    <a:lnTo>
                      <a:pt x="262" y="1074"/>
                    </a:lnTo>
                    <a:lnTo>
                      <a:pt x="249" y="1083"/>
                    </a:lnTo>
                    <a:lnTo>
                      <a:pt x="231" y="1090"/>
                    </a:lnTo>
                    <a:lnTo>
                      <a:pt x="215" y="1094"/>
                    </a:lnTo>
                    <a:lnTo>
                      <a:pt x="198" y="1099"/>
                    </a:lnTo>
                    <a:lnTo>
                      <a:pt x="182" y="1105"/>
                    </a:lnTo>
                    <a:lnTo>
                      <a:pt x="164" y="1110"/>
                    </a:lnTo>
                    <a:lnTo>
                      <a:pt x="151" y="1119"/>
                    </a:lnTo>
                    <a:lnTo>
                      <a:pt x="141" y="1132"/>
                    </a:lnTo>
                    <a:lnTo>
                      <a:pt x="124" y="1146"/>
                    </a:lnTo>
                    <a:lnTo>
                      <a:pt x="106" y="1160"/>
                    </a:lnTo>
                    <a:lnTo>
                      <a:pt x="88" y="1171"/>
                    </a:lnTo>
                    <a:lnTo>
                      <a:pt x="68" y="1180"/>
                    </a:lnTo>
                    <a:lnTo>
                      <a:pt x="88" y="1186"/>
                    </a:lnTo>
                    <a:lnTo>
                      <a:pt x="106" y="1188"/>
                    </a:lnTo>
                    <a:lnTo>
                      <a:pt x="124" y="1193"/>
                    </a:lnTo>
                    <a:lnTo>
                      <a:pt x="142" y="1197"/>
                    </a:lnTo>
                    <a:lnTo>
                      <a:pt x="162" y="1198"/>
                    </a:lnTo>
                    <a:lnTo>
                      <a:pt x="182" y="1198"/>
                    </a:lnTo>
                    <a:lnTo>
                      <a:pt x="200" y="1202"/>
                    </a:lnTo>
                    <a:lnTo>
                      <a:pt x="220" y="1202"/>
                    </a:lnTo>
                    <a:lnTo>
                      <a:pt x="252" y="1202"/>
                    </a:lnTo>
                    <a:lnTo>
                      <a:pt x="287" y="1198"/>
                    </a:lnTo>
                    <a:lnTo>
                      <a:pt x="319" y="1193"/>
                    </a:lnTo>
                    <a:lnTo>
                      <a:pt x="354" y="1186"/>
                    </a:lnTo>
                    <a:lnTo>
                      <a:pt x="386" y="1177"/>
                    </a:lnTo>
                    <a:lnTo>
                      <a:pt x="417" y="1168"/>
                    </a:lnTo>
                    <a:lnTo>
                      <a:pt x="447" y="1155"/>
                    </a:lnTo>
                    <a:lnTo>
                      <a:pt x="478" y="1141"/>
                    </a:lnTo>
                    <a:lnTo>
                      <a:pt x="505" y="1126"/>
                    </a:lnTo>
                    <a:lnTo>
                      <a:pt x="536" y="1110"/>
                    </a:lnTo>
                    <a:lnTo>
                      <a:pt x="559" y="1094"/>
                    </a:lnTo>
                    <a:lnTo>
                      <a:pt x="588" y="1074"/>
                    </a:lnTo>
                    <a:lnTo>
                      <a:pt x="613" y="1052"/>
                    </a:lnTo>
                    <a:lnTo>
                      <a:pt x="637" y="1029"/>
                    </a:lnTo>
                    <a:lnTo>
                      <a:pt x="660" y="1007"/>
                    </a:lnTo>
                    <a:lnTo>
                      <a:pt x="682" y="982"/>
                    </a:lnTo>
                    <a:lnTo>
                      <a:pt x="666" y="966"/>
                    </a:lnTo>
                    <a:lnTo>
                      <a:pt x="646" y="955"/>
                    </a:lnTo>
                    <a:lnTo>
                      <a:pt x="626" y="940"/>
                    </a:lnTo>
                    <a:lnTo>
                      <a:pt x="610" y="929"/>
                    </a:lnTo>
                    <a:lnTo>
                      <a:pt x="590" y="922"/>
                    </a:lnTo>
                    <a:lnTo>
                      <a:pt x="574" y="917"/>
                    </a:lnTo>
                    <a:lnTo>
                      <a:pt x="557" y="904"/>
                    </a:lnTo>
                    <a:lnTo>
                      <a:pt x="547" y="893"/>
                    </a:lnTo>
                    <a:lnTo>
                      <a:pt x="547" y="892"/>
                    </a:lnTo>
                    <a:lnTo>
                      <a:pt x="547" y="888"/>
                    </a:lnTo>
                    <a:lnTo>
                      <a:pt x="543" y="888"/>
                    </a:lnTo>
                    <a:lnTo>
                      <a:pt x="543" y="886"/>
                    </a:lnTo>
                    <a:lnTo>
                      <a:pt x="543" y="874"/>
                    </a:lnTo>
                    <a:lnTo>
                      <a:pt x="547" y="863"/>
                    </a:lnTo>
                    <a:lnTo>
                      <a:pt x="547" y="855"/>
                    </a:lnTo>
                    <a:lnTo>
                      <a:pt x="548" y="845"/>
                    </a:lnTo>
                    <a:lnTo>
                      <a:pt x="557" y="819"/>
                    </a:lnTo>
                    <a:lnTo>
                      <a:pt x="567" y="791"/>
                    </a:lnTo>
                    <a:lnTo>
                      <a:pt x="579" y="769"/>
                    </a:lnTo>
                    <a:lnTo>
                      <a:pt x="601" y="753"/>
                    </a:lnTo>
                    <a:lnTo>
                      <a:pt x="613" y="749"/>
                    </a:lnTo>
                    <a:lnTo>
                      <a:pt x="624" y="744"/>
                    </a:lnTo>
                    <a:lnTo>
                      <a:pt x="631" y="742"/>
                    </a:lnTo>
                    <a:lnTo>
                      <a:pt x="642" y="738"/>
                    </a:lnTo>
                    <a:lnTo>
                      <a:pt x="655" y="738"/>
                    </a:lnTo>
                    <a:lnTo>
                      <a:pt x="666" y="736"/>
                    </a:lnTo>
                    <a:lnTo>
                      <a:pt x="673" y="729"/>
                    </a:lnTo>
                    <a:lnTo>
                      <a:pt x="684" y="727"/>
                    </a:lnTo>
                    <a:lnTo>
                      <a:pt x="695" y="727"/>
                    </a:lnTo>
                    <a:lnTo>
                      <a:pt x="704" y="722"/>
                    </a:lnTo>
                    <a:lnTo>
                      <a:pt x="715" y="718"/>
                    </a:lnTo>
                    <a:lnTo>
                      <a:pt x="725" y="713"/>
                    </a:lnTo>
                    <a:lnTo>
                      <a:pt x="736" y="711"/>
                    </a:lnTo>
                    <a:lnTo>
                      <a:pt x="749" y="707"/>
                    </a:lnTo>
                    <a:lnTo>
                      <a:pt x="760" y="707"/>
                    </a:lnTo>
                    <a:lnTo>
                      <a:pt x="770" y="711"/>
                    </a:lnTo>
                    <a:lnTo>
                      <a:pt x="776" y="717"/>
                    </a:lnTo>
                    <a:lnTo>
                      <a:pt x="783" y="722"/>
                    </a:lnTo>
                    <a:lnTo>
                      <a:pt x="792" y="729"/>
                    </a:lnTo>
                    <a:lnTo>
                      <a:pt x="803" y="736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zh-TW" altLang="en-US" sz="3000" b="1">
                  <a:solidFill>
                    <a:srgbClr val="2C2C2C"/>
                  </a:solidFill>
                </a:endParaRPr>
              </a:p>
            </p:txBody>
          </p:sp>
          <p:sp>
            <p:nvSpPr>
              <p:cNvPr id="21" name="Freeform 1051"/>
              <p:cNvSpPr>
                <a:spLocks/>
              </p:cNvSpPr>
              <p:nvPr/>
            </p:nvSpPr>
            <p:spPr bwMode="auto">
              <a:xfrm>
                <a:off x="530" y="2834"/>
                <a:ext cx="63" cy="73"/>
              </a:xfrm>
              <a:custGeom>
                <a:avLst/>
                <a:gdLst>
                  <a:gd name="T0" fmla="*/ 42 w 63"/>
                  <a:gd name="T1" fmla="*/ 65 h 73"/>
                  <a:gd name="T2" fmla="*/ 58 w 63"/>
                  <a:gd name="T3" fmla="*/ 72 h 73"/>
                  <a:gd name="T4" fmla="*/ 62 w 63"/>
                  <a:gd name="T5" fmla="*/ 72 h 73"/>
                  <a:gd name="T6" fmla="*/ 62 w 63"/>
                  <a:gd name="T7" fmla="*/ 67 h 73"/>
                  <a:gd name="T8" fmla="*/ 58 w 63"/>
                  <a:gd name="T9" fmla="*/ 65 h 73"/>
                  <a:gd name="T10" fmla="*/ 58 w 63"/>
                  <a:gd name="T11" fmla="*/ 62 h 73"/>
                  <a:gd name="T12" fmla="*/ 44 w 63"/>
                  <a:gd name="T13" fmla="*/ 56 h 73"/>
                  <a:gd name="T14" fmla="*/ 37 w 63"/>
                  <a:gd name="T15" fmla="*/ 45 h 73"/>
                  <a:gd name="T16" fmla="*/ 31 w 63"/>
                  <a:gd name="T17" fmla="*/ 34 h 73"/>
                  <a:gd name="T18" fmla="*/ 26 w 63"/>
                  <a:gd name="T19" fmla="*/ 20 h 73"/>
                  <a:gd name="T20" fmla="*/ 9 w 63"/>
                  <a:gd name="T21" fmla="*/ 0 h 73"/>
                  <a:gd name="T22" fmla="*/ 6 w 63"/>
                  <a:gd name="T23" fmla="*/ 4 h 73"/>
                  <a:gd name="T24" fmla="*/ 2 w 63"/>
                  <a:gd name="T25" fmla="*/ 9 h 73"/>
                  <a:gd name="T26" fmla="*/ 0 w 63"/>
                  <a:gd name="T27" fmla="*/ 11 h 73"/>
                  <a:gd name="T28" fmla="*/ 0 w 63"/>
                  <a:gd name="T29" fmla="*/ 18 h 73"/>
                  <a:gd name="T30" fmla="*/ 0 w 63"/>
                  <a:gd name="T31" fmla="*/ 20 h 73"/>
                  <a:gd name="T32" fmla="*/ 0 w 63"/>
                  <a:gd name="T33" fmla="*/ 20 h 73"/>
                  <a:gd name="T34" fmla="*/ 0 w 63"/>
                  <a:gd name="T35" fmla="*/ 20 h 73"/>
                  <a:gd name="T36" fmla="*/ 0 w 63"/>
                  <a:gd name="T37" fmla="*/ 20 h 73"/>
                  <a:gd name="T38" fmla="*/ 9 w 63"/>
                  <a:gd name="T39" fmla="*/ 31 h 73"/>
                  <a:gd name="T40" fmla="*/ 20 w 63"/>
                  <a:gd name="T41" fmla="*/ 45 h 73"/>
                  <a:gd name="T42" fmla="*/ 31 w 63"/>
                  <a:gd name="T43" fmla="*/ 56 h 73"/>
                  <a:gd name="T44" fmla="*/ 42 w 63"/>
                  <a:gd name="T45" fmla="*/ 65 h 7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63" h="73">
                    <a:moveTo>
                      <a:pt x="42" y="65"/>
                    </a:moveTo>
                    <a:lnTo>
                      <a:pt x="58" y="72"/>
                    </a:lnTo>
                    <a:lnTo>
                      <a:pt x="62" y="72"/>
                    </a:lnTo>
                    <a:lnTo>
                      <a:pt x="62" y="67"/>
                    </a:lnTo>
                    <a:lnTo>
                      <a:pt x="58" y="65"/>
                    </a:lnTo>
                    <a:lnTo>
                      <a:pt x="58" y="62"/>
                    </a:lnTo>
                    <a:lnTo>
                      <a:pt x="44" y="56"/>
                    </a:lnTo>
                    <a:lnTo>
                      <a:pt x="37" y="45"/>
                    </a:lnTo>
                    <a:lnTo>
                      <a:pt x="31" y="34"/>
                    </a:lnTo>
                    <a:lnTo>
                      <a:pt x="26" y="20"/>
                    </a:lnTo>
                    <a:lnTo>
                      <a:pt x="9" y="0"/>
                    </a:lnTo>
                    <a:lnTo>
                      <a:pt x="6" y="4"/>
                    </a:lnTo>
                    <a:lnTo>
                      <a:pt x="2" y="9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0" y="20"/>
                    </a:lnTo>
                    <a:lnTo>
                      <a:pt x="9" y="31"/>
                    </a:lnTo>
                    <a:lnTo>
                      <a:pt x="20" y="45"/>
                    </a:lnTo>
                    <a:lnTo>
                      <a:pt x="31" y="56"/>
                    </a:lnTo>
                    <a:lnTo>
                      <a:pt x="42" y="65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kumimoji="1" lang="zh-TW" altLang="en-US" sz="3000" b="1">
                  <a:solidFill>
                    <a:srgbClr val="2C2C2C"/>
                  </a:solidFill>
                </a:endParaRPr>
              </a:p>
            </p:txBody>
          </p:sp>
        </p:grpSp>
      </p:grpSp>
      <p:sp>
        <p:nvSpPr>
          <p:cNvPr id="384028" name="Rectangle 105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84029" name="Rectangle 105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57400" y="41148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zh-TW" altLang="en-US"/>
              <a:t>按一下以編輯母片次標題樣式</a:t>
            </a:r>
          </a:p>
        </p:txBody>
      </p:sp>
      <p:sp>
        <p:nvSpPr>
          <p:cNvPr id="30" name="Rectangle 105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altLang="zh-TW" smtClean="0"/>
              <a:t>20150624</a:t>
            </a:r>
            <a:endParaRPr lang="en-US" altLang="zh-TW"/>
          </a:p>
        </p:txBody>
      </p:sp>
      <p:sp>
        <p:nvSpPr>
          <p:cNvPr id="31" name="Rectangle 105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altLang="zh-TW" smtClean="0"/>
              <a:t>CJCU </a:t>
            </a:r>
            <a:r>
              <a:rPr lang="zh-TW" altLang="en-US" smtClean="0"/>
              <a:t>謝賢書</a:t>
            </a:r>
            <a:endParaRPr lang="en-US" altLang="zh-TW"/>
          </a:p>
        </p:txBody>
      </p:sp>
      <p:sp>
        <p:nvSpPr>
          <p:cNvPr id="32" name="Rectangle 105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6E677D3-FB21-47B2-895D-50CC7850D79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318794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20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smtClean="0">
                <a:solidFill>
                  <a:srgbClr val="2C2C2C"/>
                </a:solidFill>
              </a:rPr>
              <a:t>20150624</a:t>
            </a:r>
            <a:endParaRPr lang="en-US" altLang="zh-TW">
              <a:solidFill>
                <a:srgbClr val="2C2C2C"/>
              </a:solidFill>
            </a:endParaRPr>
          </a:p>
        </p:txBody>
      </p:sp>
      <p:sp>
        <p:nvSpPr>
          <p:cNvPr id="5" name="Rectangle 20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smtClean="0">
                <a:solidFill>
                  <a:srgbClr val="2C2C2C"/>
                </a:solidFill>
              </a:rPr>
              <a:t>CJCU </a:t>
            </a:r>
            <a:r>
              <a:rPr lang="zh-TW" altLang="en-US" smtClean="0">
                <a:solidFill>
                  <a:srgbClr val="2C2C2C"/>
                </a:solidFill>
              </a:rPr>
              <a:t>謝賢書</a:t>
            </a:r>
            <a:endParaRPr lang="en-US" altLang="zh-TW">
              <a:solidFill>
                <a:srgbClr val="2C2C2C"/>
              </a:solidFill>
            </a:endParaRPr>
          </a:p>
        </p:txBody>
      </p:sp>
      <p:sp>
        <p:nvSpPr>
          <p:cNvPr id="6" name="Rectangle 20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B54F82-8FC5-4858-9660-FD5ACF4122DD}" type="slidenum">
              <a:rPr lang="zh-TW" altLang="en-US">
                <a:solidFill>
                  <a:srgbClr val="2C2C2C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2C2C2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7140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20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smtClean="0">
                <a:solidFill>
                  <a:srgbClr val="2C2C2C"/>
                </a:solidFill>
              </a:rPr>
              <a:t>20150624</a:t>
            </a:r>
            <a:endParaRPr lang="en-US" altLang="zh-TW">
              <a:solidFill>
                <a:srgbClr val="2C2C2C"/>
              </a:solidFill>
            </a:endParaRPr>
          </a:p>
        </p:txBody>
      </p:sp>
      <p:sp>
        <p:nvSpPr>
          <p:cNvPr id="5" name="Rectangle 20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smtClean="0">
                <a:solidFill>
                  <a:srgbClr val="2C2C2C"/>
                </a:solidFill>
              </a:rPr>
              <a:t>CJCU </a:t>
            </a:r>
            <a:r>
              <a:rPr lang="zh-TW" altLang="en-US" smtClean="0">
                <a:solidFill>
                  <a:srgbClr val="2C2C2C"/>
                </a:solidFill>
              </a:rPr>
              <a:t>謝賢書</a:t>
            </a:r>
            <a:endParaRPr lang="en-US" altLang="zh-TW">
              <a:solidFill>
                <a:srgbClr val="2C2C2C"/>
              </a:solidFill>
            </a:endParaRPr>
          </a:p>
        </p:txBody>
      </p:sp>
      <p:sp>
        <p:nvSpPr>
          <p:cNvPr id="6" name="Rectangle 20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6E4D67-B064-459E-9ED1-4A0C02D5DE59}" type="slidenum">
              <a:rPr lang="zh-TW" altLang="en-US">
                <a:solidFill>
                  <a:srgbClr val="2C2C2C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2C2C2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7881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20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smtClean="0">
                <a:solidFill>
                  <a:srgbClr val="2C2C2C"/>
                </a:solidFill>
              </a:rPr>
              <a:t>20150624</a:t>
            </a:r>
            <a:endParaRPr lang="en-US" altLang="zh-TW">
              <a:solidFill>
                <a:srgbClr val="2C2C2C"/>
              </a:solidFill>
            </a:endParaRPr>
          </a:p>
        </p:txBody>
      </p:sp>
      <p:sp>
        <p:nvSpPr>
          <p:cNvPr id="6" name="Rectangle 20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smtClean="0">
                <a:solidFill>
                  <a:srgbClr val="2C2C2C"/>
                </a:solidFill>
              </a:rPr>
              <a:t>CJCU </a:t>
            </a:r>
            <a:r>
              <a:rPr lang="zh-TW" altLang="en-US" smtClean="0">
                <a:solidFill>
                  <a:srgbClr val="2C2C2C"/>
                </a:solidFill>
              </a:rPr>
              <a:t>謝賢書</a:t>
            </a:r>
            <a:endParaRPr lang="en-US" altLang="zh-TW">
              <a:solidFill>
                <a:srgbClr val="2C2C2C"/>
              </a:solidFill>
            </a:endParaRPr>
          </a:p>
        </p:txBody>
      </p:sp>
      <p:sp>
        <p:nvSpPr>
          <p:cNvPr id="7" name="Rectangle 20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614939-4CAF-4D3F-99EF-3D35556FDF2D}" type="slidenum">
              <a:rPr lang="zh-TW" altLang="en-US">
                <a:solidFill>
                  <a:srgbClr val="2C2C2C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2C2C2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9430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20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smtClean="0">
                <a:solidFill>
                  <a:srgbClr val="2C2C2C"/>
                </a:solidFill>
              </a:rPr>
              <a:t>20150624</a:t>
            </a:r>
            <a:endParaRPr lang="en-US" altLang="zh-TW">
              <a:solidFill>
                <a:srgbClr val="2C2C2C"/>
              </a:solidFill>
            </a:endParaRPr>
          </a:p>
        </p:txBody>
      </p:sp>
      <p:sp>
        <p:nvSpPr>
          <p:cNvPr id="8" name="Rectangle 20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smtClean="0">
                <a:solidFill>
                  <a:srgbClr val="2C2C2C"/>
                </a:solidFill>
              </a:rPr>
              <a:t>CJCU </a:t>
            </a:r>
            <a:r>
              <a:rPr lang="zh-TW" altLang="en-US" smtClean="0">
                <a:solidFill>
                  <a:srgbClr val="2C2C2C"/>
                </a:solidFill>
              </a:rPr>
              <a:t>謝賢書</a:t>
            </a:r>
            <a:endParaRPr lang="en-US" altLang="zh-TW">
              <a:solidFill>
                <a:srgbClr val="2C2C2C"/>
              </a:solidFill>
            </a:endParaRPr>
          </a:p>
        </p:txBody>
      </p:sp>
      <p:sp>
        <p:nvSpPr>
          <p:cNvPr id="9" name="Rectangle 20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8E257D-B27E-47B8-B2E6-38DFF53D582D}" type="slidenum">
              <a:rPr lang="zh-TW" altLang="en-US">
                <a:solidFill>
                  <a:srgbClr val="2C2C2C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2C2C2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188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20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smtClean="0">
                <a:solidFill>
                  <a:srgbClr val="2C2C2C"/>
                </a:solidFill>
              </a:rPr>
              <a:t>20150624</a:t>
            </a:r>
            <a:endParaRPr lang="en-US" altLang="zh-TW">
              <a:solidFill>
                <a:srgbClr val="2C2C2C"/>
              </a:solidFill>
            </a:endParaRPr>
          </a:p>
        </p:txBody>
      </p:sp>
      <p:sp>
        <p:nvSpPr>
          <p:cNvPr id="4" name="Rectangle 20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smtClean="0">
                <a:solidFill>
                  <a:srgbClr val="2C2C2C"/>
                </a:solidFill>
              </a:rPr>
              <a:t>CJCU </a:t>
            </a:r>
            <a:r>
              <a:rPr lang="zh-TW" altLang="en-US" smtClean="0">
                <a:solidFill>
                  <a:srgbClr val="2C2C2C"/>
                </a:solidFill>
              </a:rPr>
              <a:t>謝賢書</a:t>
            </a:r>
            <a:endParaRPr lang="en-US" altLang="zh-TW">
              <a:solidFill>
                <a:srgbClr val="2C2C2C"/>
              </a:solidFill>
            </a:endParaRPr>
          </a:p>
        </p:txBody>
      </p:sp>
      <p:sp>
        <p:nvSpPr>
          <p:cNvPr id="5" name="Rectangle 20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B5C4EE-07D6-4F8D-AAE9-3BE24FCC5D18}" type="slidenum">
              <a:rPr lang="zh-TW" altLang="en-US">
                <a:solidFill>
                  <a:srgbClr val="2C2C2C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2C2C2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6890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0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smtClean="0">
                <a:solidFill>
                  <a:srgbClr val="2C2C2C"/>
                </a:solidFill>
              </a:rPr>
              <a:t>20150624</a:t>
            </a:r>
            <a:endParaRPr lang="en-US" altLang="zh-TW">
              <a:solidFill>
                <a:srgbClr val="2C2C2C"/>
              </a:solidFill>
            </a:endParaRPr>
          </a:p>
        </p:txBody>
      </p:sp>
      <p:sp>
        <p:nvSpPr>
          <p:cNvPr id="3" name="Rectangle 20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smtClean="0">
                <a:solidFill>
                  <a:srgbClr val="2C2C2C"/>
                </a:solidFill>
              </a:rPr>
              <a:t>CJCU </a:t>
            </a:r>
            <a:r>
              <a:rPr lang="zh-TW" altLang="en-US" smtClean="0">
                <a:solidFill>
                  <a:srgbClr val="2C2C2C"/>
                </a:solidFill>
              </a:rPr>
              <a:t>謝賢書</a:t>
            </a:r>
            <a:endParaRPr lang="en-US" altLang="zh-TW">
              <a:solidFill>
                <a:srgbClr val="2C2C2C"/>
              </a:solidFill>
            </a:endParaRPr>
          </a:p>
        </p:txBody>
      </p:sp>
      <p:sp>
        <p:nvSpPr>
          <p:cNvPr id="4" name="Rectangle 20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9726F7-6886-4A4F-A7CE-59573824A45F}" type="slidenum">
              <a:rPr lang="zh-TW" altLang="en-US">
                <a:solidFill>
                  <a:srgbClr val="2C2C2C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2C2C2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4850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20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smtClean="0">
                <a:solidFill>
                  <a:srgbClr val="2C2C2C"/>
                </a:solidFill>
              </a:rPr>
              <a:t>20150624</a:t>
            </a:r>
            <a:endParaRPr lang="en-US" altLang="zh-TW">
              <a:solidFill>
                <a:srgbClr val="2C2C2C"/>
              </a:solidFill>
            </a:endParaRPr>
          </a:p>
        </p:txBody>
      </p:sp>
      <p:sp>
        <p:nvSpPr>
          <p:cNvPr id="6" name="Rectangle 20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smtClean="0">
                <a:solidFill>
                  <a:srgbClr val="2C2C2C"/>
                </a:solidFill>
              </a:rPr>
              <a:t>CJCU </a:t>
            </a:r>
            <a:r>
              <a:rPr lang="zh-TW" altLang="en-US" smtClean="0">
                <a:solidFill>
                  <a:srgbClr val="2C2C2C"/>
                </a:solidFill>
              </a:rPr>
              <a:t>謝賢書</a:t>
            </a:r>
            <a:endParaRPr lang="en-US" altLang="zh-TW">
              <a:solidFill>
                <a:srgbClr val="2C2C2C"/>
              </a:solidFill>
            </a:endParaRPr>
          </a:p>
        </p:txBody>
      </p:sp>
      <p:sp>
        <p:nvSpPr>
          <p:cNvPr id="7" name="Rectangle 20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5B80FE-8804-489C-A67A-691DAC245449}" type="slidenum">
              <a:rPr lang="zh-TW" altLang="en-US">
                <a:solidFill>
                  <a:srgbClr val="2C2C2C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2C2C2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930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20150624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CJCU </a:t>
            </a:r>
            <a:r>
              <a:rPr lang="zh-TW" altLang="en-US" smtClean="0"/>
              <a:t>謝賢書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84A7D-0632-4E5C-8776-B72114B6609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768183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20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smtClean="0">
                <a:solidFill>
                  <a:srgbClr val="2C2C2C"/>
                </a:solidFill>
              </a:rPr>
              <a:t>20150624</a:t>
            </a:r>
            <a:endParaRPr lang="en-US" altLang="zh-TW">
              <a:solidFill>
                <a:srgbClr val="2C2C2C"/>
              </a:solidFill>
            </a:endParaRPr>
          </a:p>
        </p:txBody>
      </p:sp>
      <p:sp>
        <p:nvSpPr>
          <p:cNvPr id="6" name="Rectangle 20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smtClean="0">
                <a:solidFill>
                  <a:srgbClr val="2C2C2C"/>
                </a:solidFill>
              </a:rPr>
              <a:t>CJCU </a:t>
            </a:r>
            <a:r>
              <a:rPr lang="zh-TW" altLang="en-US" smtClean="0">
                <a:solidFill>
                  <a:srgbClr val="2C2C2C"/>
                </a:solidFill>
              </a:rPr>
              <a:t>謝賢書</a:t>
            </a:r>
            <a:endParaRPr lang="en-US" altLang="zh-TW">
              <a:solidFill>
                <a:srgbClr val="2C2C2C"/>
              </a:solidFill>
            </a:endParaRPr>
          </a:p>
        </p:txBody>
      </p:sp>
      <p:sp>
        <p:nvSpPr>
          <p:cNvPr id="7" name="Rectangle 20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4FF60B-1144-4063-AD93-049D68B9D64F}" type="slidenum">
              <a:rPr lang="zh-TW" altLang="en-US">
                <a:solidFill>
                  <a:srgbClr val="2C2C2C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2C2C2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3687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20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smtClean="0">
                <a:solidFill>
                  <a:srgbClr val="2C2C2C"/>
                </a:solidFill>
              </a:rPr>
              <a:t>20150624</a:t>
            </a:r>
            <a:endParaRPr lang="en-US" altLang="zh-TW">
              <a:solidFill>
                <a:srgbClr val="2C2C2C"/>
              </a:solidFill>
            </a:endParaRPr>
          </a:p>
        </p:txBody>
      </p:sp>
      <p:sp>
        <p:nvSpPr>
          <p:cNvPr id="5" name="Rectangle 20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smtClean="0">
                <a:solidFill>
                  <a:srgbClr val="2C2C2C"/>
                </a:solidFill>
              </a:rPr>
              <a:t>CJCU </a:t>
            </a:r>
            <a:r>
              <a:rPr lang="zh-TW" altLang="en-US" smtClean="0">
                <a:solidFill>
                  <a:srgbClr val="2C2C2C"/>
                </a:solidFill>
              </a:rPr>
              <a:t>謝賢書</a:t>
            </a:r>
            <a:endParaRPr lang="en-US" altLang="zh-TW">
              <a:solidFill>
                <a:srgbClr val="2C2C2C"/>
              </a:solidFill>
            </a:endParaRPr>
          </a:p>
        </p:txBody>
      </p:sp>
      <p:sp>
        <p:nvSpPr>
          <p:cNvPr id="6" name="Rectangle 20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FF978A-1369-4BA6-A5E6-56CF637E4BED}" type="slidenum">
              <a:rPr lang="zh-TW" altLang="en-US">
                <a:solidFill>
                  <a:srgbClr val="2C2C2C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2C2C2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9833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20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smtClean="0">
                <a:solidFill>
                  <a:srgbClr val="2C2C2C"/>
                </a:solidFill>
              </a:rPr>
              <a:t>20150624</a:t>
            </a:r>
            <a:endParaRPr lang="en-US" altLang="zh-TW">
              <a:solidFill>
                <a:srgbClr val="2C2C2C"/>
              </a:solidFill>
            </a:endParaRPr>
          </a:p>
        </p:txBody>
      </p:sp>
      <p:sp>
        <p:nvSpPr>
          <p:cNvPr id="5" name="Rectangle 20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smtClean="0">
                <a:solidFill>
                  <a:srgbClr val="2C2C2C"/>
                </a:solidFill>
              </a:rPr>
              <a:t>CJCU </a:t>
            </a:r>
            <a:r>
              <a:rPr lang="zh-TW" altLang="en-US" smtClean="0">
                <a:solidFill>
                  <a:srgbClr val="2C2C2C"/>
                </a:solidFill>
              </a:rPr>
              <a:t>謝賢書</a:t>
            </a:r>
            <a:endParaRPr lang="en-US" altLang="zh-TW">
              <a:solidFill>
                <a:srgbClr val="2C2C2C"/>
              </a:solidFill>
            </a:endParaRPr>
          </a:p>
        </p:txBody>
      </p:sp>
      <p:sp>
        <p:nvSpPr>
          <p:cNvPr id="6" name="Rectangle 20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B3DB6F-73E0-4A3F-AA59-5BA487F91C49}" type="slidenum">
              <a:rPr lang="zh-TW" altLang="en-US">
                <a:solidFill>
                  <a:srgbClr val="2C2C2C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2C2C2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2090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20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smtClean="0">
                <a:solidFill>
                  <a:srgbClr val="2C2C2C"/>
                </a:solidFill>
              </a:rPr>
              <a:t>20150624</a:t>
            </a:r>
            <a:endParaRPr lang="en-US" altLang="zh-TW">
              <a:solidFill>
                <a:srgbClr val="2C2C2C"/>
              </a:solidFill>
            </a:endParaRPr>
          </a:p>
        </p:txBody>
      </p:sp>
      <p:sp>
        <p:nvSpPr>
          <p:cNvPr id="6" name="Rectangle 20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smtClean="0">
                <a:solidFill>
                  <a:srgbClr val="2C2C2C"/>
                </a:solidFill>
              </a:rPr>
              <a:t>CJCU </a:t>
            </a:r>
            <a:r>
              <a:rPr lang="zh-TW" altLang="en-US" smtClean="0">
                <a:solidFill>
                  <a:srgbClr val="2C2C2C"/>
                </a:solidFill>
              </a:rPr>
              <a:t>謝賢書</a:t>
            </a:r>
            <a:endParaRPr lang="en-US" altLang="zh-TW">
              <a:solidFill>
                <a:srgbClr val="2C2C2C"/>
              </a:solidFill>
            </a:endParaRPr>
          </a:p>
        </p:txBody>
      </p:sp>
      <p:sp>
        <p:nvSpPr>
          <p:cNvPr id="7" name="Rectangle 20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23313C-767B-49F6-9D40-4DDFBF85720A}" type="slidenum">
              <a:rPr lang="zh-TW" altLang="en-US">
                <a:solidFill>
                  <a:srgbClr val="2C2C2C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2C2C2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7177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標題，文字及美工圖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美工圖案版面配置區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endParaRPr lang="zh-TW" altLang="en-US" noProof="0" smtClean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smtClean="0">
                <a:solidFill>
                  <a:srgbClr val="2C2C2C"/>
                </a:solidFill>
              </a:rPr>
              <a:t>CJCU </a:t>
            </a:r>
            <a:r>
              <a:rPr lang="zh-TW" altLang="en-US" smtClean="0">
                <a:solidFill>
                  <a:srgbClr val="2C2C2C"/>
                </a:solidFill>
              </a:rPr>
              <a:t>謝賢書</a:t>
            </a:r>
            <a:endParaRPr lang="en-US" altLang="zh-TW">
              <a:solidFill>
                <a:srgbClr val="2C2C2C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DC74BF6-8A13-4618-91B8-8A27AB4B7766}" type="slidenum">
              <a:rPr lang="en-US" altLang="zh-TW">
                <a:solidFill>
                  <a:srgbClr val="2C2C2C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2C2C2C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smtClean="0">
                <a:solidFill>
                  <a:srgbClr val="2C2C2C"/>
                </a:solidFill>
              </a:rPr>
              <a:t>20150624</a:t>
            </a:r>
            <a:endParaRPr lang="en-US" altLang="zh-TW">
              <a:solidFill>
                <a:srgbClr val="2C2C2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323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457200" y="457200"/>
            <a:ext cx="8229600" cy="5410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smtClean="0">
                <a:solidFill>
                  <a:srgbClr val="2C2C2C"/>
                </a:solidFill>
              </a:rPr>
              <a:t>CJCU </a:t>
            </a:r>
            <a:r>
              <a:rPr lang="zh-TW" altLang="en-US" smtClean="0">
                <a:solidFill>
                  <a:srgbClr val="2C2C2C"/>
                </a:solidFill>
              </a:rPr>
              <a:t>謝賢書</a:t>
            </a:r>
            <a:endParaRPr lang="en-US" altLang="zh-TW">
              <a:solidFill>
                <a:srgbClr val="2C2C2C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972A296-5DDB-477C-976C-8673E39249DD}" type="slidenum">
              <a:rPr lang="en-US" altLang="zh-TW">
                <a:solidFill>
                  <a:srgbClr val="2C2C2C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2C2C2C"/>
              </a:solidFill>
            </a:endParaRP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smtClean="0">
                <a:solidFill>
                  <a:srgbClr val="2C2C2C"/>
                </a:solidFill>
              </a:rPr>
              <a:t>20150624</a:t>
            </a:r>
            <a:endParaRPr lang="en-US" altLang="zh-TW">
              <a:solidFill>
                <a:srgbClr val="2C2C2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8174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endParaRPr lang="zh-TW" altLang="en-US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smtClean="0">
                <a:solidFill>
                  <a:srgbClr val="2C2C2C"/>
                </a:solidFill>
              </a:rPr>
              <a:t>CJCU </a:t>
            </a:r>
            <a:r>
              <a:rPr lang="zh-TW" altLang="en-US" smtClean="0">
                <a:solidFill>
                  <a:srgbClr val="2C2C2C"/>
                </a:solidFill>
              </a:rPr>
              <a:t>謝賢書</a:t>
            </a:r>
            <a:endParaRPr lang="en-US" altLang="zh-TW">
              <a:solidFill>
                <a:srgbClr val="2C2C2C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758B156-68CF-412A-8174-9D5AF92AA52A}" type="slidenum">
              <a:rPr lang="en-US" altLang="zh-TW">
                <a:solidFill>
                  <a:srgbClr val="2C2C2C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2C2C2C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smtClean="0">
                <a:solidFill>
                  <a:srgbClr val="2C2C2C"/>
                </a:solidFill>
              </a:rPr>
              <a:t>20150624</a:t>
            </a:r>
            <a:endParaRPr lang="en-US" altLang="zh-TW">
              <a:solidFill>
                <a:srgbClr val="2C2C2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955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20150624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CJCU </a:t>
            </a:r>
            <a:r>
              <a:rPr lang="zh-TW" altLang="en-US" smtClean="0"/>
              <a:t>謝賢書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84A7D-0632-4E5C-8776-B72114B6609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93974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20150624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CJCU </a:t>
            </a:r>
            <a:r>
              <a:rPr lang="zh-TW" altLang="en-US" smtClean="0"/>
              <a:t>謝賢書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84A7D-0632-4E5C-8776-B72114B6609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93955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20150624</a:t>
            </a:r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CJCU </a:t>
            </a:r>
            <a:r>
              <a:rPr lang="zh-TW" altLang="en-US" smtClean="0"/>
              <a:t>謝賢書</a:t>
            </a:r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84A7D-0632-4E5C-8776-B72114B6609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36408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20150624</a:t>
            </a:r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CJCU </a:t>
            </a:r>
            <a:r>
              <a:rPr lang="zh-TW" altLang="en-US" smtClean="0"/>
              <a:t>謝賢書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84A7D-0632-4E5C-8776-B72114B6609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72758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20150624</a:t>
            </a:r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CJCU </a:t>
            </a:r>
            <a:r>
              <a:rPr lang="zh-TW" altLang="en-US" smtClean="0"/>
              <a:t>謝賢書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84A7D-0632-4E5C-8776-B72114B6609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7961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20150624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CJCU </a:t>
            </a:r>
            <a:r>
              <a:rPr lang="zh-TW" altLang="en-US" smtClean="0"/>
              <a:t>謝賢書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84A7D-0632-4E5C-8776-B72114B6609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60809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20150624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CJCU </a:t>
            </a:r>
            <a:r>
              <a:rPr lang="zh-TW" altLang="en-US" smtClean="0"/>
              <a:t>謝賢書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84A7D-0632-4E5C-8776-B72114B6609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71889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TW" smtClean="0"/>
              <a:t>20150624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TW" smtClean="0"/>
              <a:t>CJCU </a:t>
            </a:r>
            <a:r>
              <a:rPr lang="zh-TW" altLang="en-US" smtClean="0"/>
              <a:t>謝賢書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B84A7D-0632-4E5C-8776-B72114B6609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99949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050"/>
          <p:cNvGrpSpPr>
            <a:grpSpLocks/>
          </p:cNvGrpSpPr>
          <p:nvPr/>
        </p:nvGrpSpPr>
        <p:grpSpPr bwMode="auto">
          <a:xfrm>
            <a:off x="685800" y="117475"/>
            <a:ext cx="8456613" cy="6738938"/>
            <a:chOff x="432" y="74"/>
            <a:chExt cx="5327" cy="4245"/>
          </a:xfrm>
        </p:grpSpPr>
        <p:sp>
          <p:nvSpPr>
            <p:cNvPr id="1032" name="Rectangle 2051"/>
            <p:cNvSpPr>
              <a:spLocks noChangeArrowheads="1"/>
            </p:cNvSpPr>
            <p:nvPr/>
          </p:nvSpPr>
          <p:spPr bwMode="auto">
            <a:xfrm>
              <a:off x="432" y="4176"/>
              <a:ext cx="2208" cy="143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3000" b="1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1pPr>
              <a:lvl2pPr marL="742950" indent="-285750">
                <a:defRPr kumimoji="1" sz="3000" b="1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2pPr>
              <a:lvl3pPr marL="1143000" indent="-228600">
                <a:defRPr kumimoji="1" sz="3000" b="1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3pPr>
              <a:lvl4pPr marL="1600200" indent="-228600">
                <a:defRPr kumimoji="1" sz="3000" b="1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4pPr>
              <a:lvl5pPr marL="2057400" indent="-228600">
                <a:defRPr kumimoji="1" sz="3000" b="1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 b="1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 b="1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 b="1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 b="1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TW" altLang="en-US" sz="2400" b="0" smtClean="0">
                <a:solidFill>
                  <a:srgbClr val="2C2C2C"/>
                </a:solidFill>
              </a:endParaRPr>
            </a:p>
          </p:txBody>
        </p:sp>
        <p:grpSp>
          <p:nvGrpSpPr>
            <p:cNvPr id="2057" name="Group 2052"/>
            <p:cNvGrpSpPr>
              <a:grpSpLocks/>
            </p:cNvGrpSpPr>
            <p:nvPr/>
          </p:nvGrpSpPr>
          <p:grpSpPr bwMode="auto">
            <a:xfrm>
              <a:off x="2859" y="4250"/>
              <a:ext cx="2729" cy="41"/>
              <a:chOff x="2859" y="4250"/>
              <a:chExt cx="2729" cy="41"/>
            </a:xfrm>
          </p:grpSpPr>
          <p:sp>
            <p:nvSpPr>
              <p:cNvPr id="1038" name="Oval 2053"/>
              <p:cNvSpPr>
                <a:spLocks noChangeArrowheads="1"/>
              </p:cNvSpPr>
              <p:nvPr/>
            </p:nvSpPr>
            <p:spPr bwMode="auto">
              <a:xfrm>
                <a:off x="2859" y="4250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3000" b="1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>
                  <a:defRPr kumimoji="1" sz="3000" b="1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>
                  <a:defRPr kumimoji="1" sz="3000" b="1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>
                  <a:defRPr kumimoji="1" sz="3000" b="1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>
                  <a:defRPr kumimoji="1" sz="3000" b="1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 b="1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 b="1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 b="1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 b="1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TW" altLang="en-US" sz="2400" b="0" smtClean="0">
                  <a:solidFill>
                    <a:srgbClr val="2C2C2C"/>
                  </a:solidFill>
                </a:endParaRPr>
              </a:p>
            </p:txBody>
          </p:sp>
          <p:sp>
            <p:nvSpPr>
              <p:cNvPr id="1039" name="Oval 2054"/>
              <p:cNvSpPr>
                <a:spLocks noChangeArrowheads="1"/>
              </p:cNvSpPr>
              <p:nvPr/>
            </p:nvSpPr>
            <p:spPr bwMode="auto">
              <a:xfrm>
                <a:off x="3243" y="4250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3000" b="1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>
                  <a:defRPr kumimoji="1" sz="3000" b="1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>
                  <a:defRPr kumimoji="1" sz="3000" b="1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>
                  <a:defRPr kumimoji="1" sz="3000" b="1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>
                  <a:defRPr kumimoji="1" sz="3000" b="1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 b="1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 b="1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 b="1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 b="1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TW" altLang="en-US" sz="2400" b="0" smtClean="0">
                  <a:solidFill>
                    <a:srgbClr val="2C2C2C"/>
                  </a:solidFill>
                </a:endParaRPr>
              </a:p>
            </p:txBody>
          </p:sp>
          <p:sp>
            <p:nvSpPr>
              <p:cNvPr id="1040" name="Oval 2055"/>
              <p:cNvSpPr>
                <a:spLocks noChangeArrowheads="1"/>
              </p:cNvSpPr>
              <p:nvPr/>
            </p:nvSpPr>
            <p:spPr bwMode="auto">
              <a:xfrm>
                <a:off x="3627" y="4250"/>
                <a:ext cx="41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3000" b="1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>
                  <a:defRPr kumimoji="1" sz="3000" b="1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>
                  <a:defRPr kumimoji="1" sz="3000" b="1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>
                  <a:defRPr kumimoji="1" sz="3000" b="1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>
                  <a:defRPr kumimoji="1" sz="3000" b="1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 b="1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 b="1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 b="1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 b="1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TW" altLang="en-US" sz="2400" b="0" smtClean="0">
                  <a:solidFill>
                    <a:srgbClr val="2C2C2C"/>
                  </a:solidFill>
                </a:endParaRPr>
              </a:p>
            </p:txBody>
          </p:sp>
          <p:sp>
            <p:nvSpPr>
              <p:cNvPr id="1041" name="Oval 2056"/>
              <p:cNvSpPr>
                <a:spLocks noChangeArrowheads="1"/>
              </p:cNvSpPr>
              <p:nvPr/>
            </p:nvSpPr>
            <p:spPr bwMode="auto">
              <a:xfrm>
                <a:off x="4011" y="4250"/>
                <a:ext cx="41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3000" b="1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>
                  <a:defRPr kumimoji="1" sz="3000" b="1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>
                  <a:defRPr kumimoji="1" sz="3000" b="1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>
                  <a:defRPr kumimoji="1" sz="3000" b="1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>
                  <a:defRPr kumimoji="1" sz="3000" b="1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 b="1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 b="1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 b="1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 b="1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TW" altLang="en-US" sz="2400" b="0" smtClean="0">
                  <a:solidFill>
                    <a:srgbClr val="2C2C2C"/>
                  </a:solidFill>
                </a:endParaRPr>
              </a:p>
            </p:txBody>
          </p:sp>
          <p:sp>
            <p:nvSpPr>
              <p:cNvPr id="1042" name="Oval 2057"/>
              <p:cNvSpPr>
                <a:spLocks noChangeArrowheads="1"/>
              </p:cNvSpPr>
              <p:nvPr/>
            </p:nvSpPr>
            <p:spPr bwMode="auto">
              <a:xfrm>
                <a:off x="4395" y="4250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3000" b="1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>
                  <a:defRPr kumimoji="1" sz="3000" b="1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>
                  <a:defRPr kumimoji="1" sz="3000" b="1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>
                  <a:defRPr kumimoji="1" sz="3000" b="1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>
                  <a:defRPr kumimoji="1" sz="3000" b="1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 b="1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 b="1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 b="1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 b="1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TW" altLang="en-US" sz="2400" b="0" smtClean="0">
                  <a:solidFill>
                    <a:srgbClr val="2C2C2C"/>
                  </a:solidFill>
                </a:endParaRPr>
              </a:p>
            </p:txBody>
          </p:sp>
          <p:sp>
            <p:nvSpPr>
              <p:cNvPr id="1043" name="Oval 2058"/>
              <p:cNvSpPr>
                <a:spLocks noChangeArrowheads="1"/>
              </p:cNvSpPr>
              <p:nvPr/>
            </p:nvSpPr>
            <p:spPr bwMode="auto">
              <a:xfrm>
                <a:off x="4779" y="4250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3000" b="1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>
                  <a:defRPr kumimoji="1" sz="3000" b="1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>
                  <a:defRPr kumimoji="1" sz="3000" b="1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>
                  <a:defRPr kumimoji="1" sz="3000" b="1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>
                  <a:defRPr kumimoji="1" sz="3000" b="1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 b="1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 b="1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 b="1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 b="1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TW" altLang="en-US" sz="2400" b="0" smtClean="0">
                  <a:solidFill>
                    <a:srgbClr val="2C2C2C"/>
                  </a:solidFill>
                </a:endParaRPr>
              </a:p>
            </p:txBody>
          </p:sp>
          <p:sp>
            <p:nvSpPr>
              <p:cNvPr id="1044" name="Oval 2059"/>
              <p:cNvSpPr>
                <a:spLocks noChangeArrowheads="1"/>
              </p:cNvSpPr>
              <p:nvPr/>
            </p:nvSpPr>
            <p:spPr bwMode="auto">
              <a:xfrm>
                <a:off x="5163" y="4250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3000" b="1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>
                  <a:defRPr kumimoji="1" sz="3000" b="1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>
                  <a:defRPr kumimoji="1" sz="3000" b="1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>
                  <a:defRPr kumimoji="1" sz="3000" b="1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>
                  <a:defRPr kumimoji="1" sz="3000" b="1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 b="1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 b="1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 b="1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 b="1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TW" altLang="en-US" sz="2400" b="0" smtClean="0">
                  <a:solidFill>
                    <a:srgbClr val="2C2C2C"/>
                  </a:solidFill>
                </a:endParaRPr>
              </a:p>
            </p:txBody>
          </p:sp>
          <p:sp>
            <p:nvSpPr>
              <p:cNvPr id="1045" name="Oval 2060"/>
              <p:cNvSpPr>
                <a:spLocks noChangeArrowheads="1"/>
              </p:cNvSpPr>
              <p:nvPr/>
            </p:nvSpPr>
            <p:spPr bwMode="auto">
              <a:xfrm>
                <a:off x="5547" y="4250"/>
                <a:ext cx="41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 sz="3000" b="1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>
                  <a:defRPr kumimoji="1" sz="3000" b="1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>
                  <a:defRPr kumimoji="1" sz="3000" b="1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>
                  <a:defRPr kumimoji="1" sz="3000" b="1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>
                  <a:defRPr kumimoji="1" sz="3000" b="1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 b="1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 b="1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 b="1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000" b="1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TW" altLang="en-US" sz="2400" b="0" smtClean="0">
                  <a:solidFill>
                    <a:srgbClr val="2C2C2C"/>
                  </a:solidFill>
                </a:endParaRPr>
              </a:p>
            </p:txBody>
          </p:sp>
        </p:grpSp>
        <p:sp>
          <p:nvSpPr>
            <p:cNvPr id="1034" name="Rectangle 2061"/>
            <p:cNvSpPr>
              <a:spLocks noChangeArrowheads="1"/>
            </p:cNvSpPr>
            <p:nvPr/>
          </p:nvSpPr>
          <p:spPr bwMode="auto">
            <a:xfrm>
              <a:off x="480" y="480"/>
              <a:ext cx="5279" cy="480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3000" b="1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1pPr>
              <a:lvl2pPr marL="742950" indent="-285750">
                <a:defRPr kumimoji="1" sz="3000" b="1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2pPr>
              <a:lvl3pPr marL="1143000" indent="-228600">
                <a:defRPr kumimoji="1" sz="3000" b="1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3pPr>
              <a:lvl4pPr marL="1600200" indent="-228600">
                <a:defRPr kumimoji="1" sz="3000" b="1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4pPr>
              <a:lvl5pPr marL="2057400" indent="-228600">
                <a:defRPr kumimoji="1" sz="3000" b="1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 b="1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 b="1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 b="1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 b="1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TW" altLang="en-US" sz="2400" b="0" smtClean="0">
                <a:solidFill>
                  <a:srgbClr val="2C2C2C"/>
                </a:solidFill>
              </a:endParaRPr>
            </a:p>
          </p:txBody>
        </p:sp>
        <p:sp>
          <p:nvSpPr>
            <p:cNvPr id="1035" name="Oval 2062"/>
            <p:cNvSpPr>
              <a:spLocks noChangeArrowheads="1"/>
            </p:cNvSpPr>
            <p:nvPr/>
          </p:nvSpPr>
          <p:spPr bwMode="auto">
            <a:xfrm>
              <a:off x="507" y="74"/>
              <a:ext cx="42" cy="42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3000" b="1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1pPr>
              <a:lvl2pPr marL="742950" indent="-285750">
                <a:defRPr kumimoji="1" sz="3000" b="1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2pPr>
              <a:lvl3pPr marL="1143000" indent="-228600">
                <a:defRPr kumimoji="1" sz="3000" b="1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3pPr>
              <a:lvl4pPr marL="1600200" indent="-228600">
                <a:defRPr kumimoji="1" sz="3000" b="1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4pPr>
              <a:lvl5pPr marL="2057400" indent="-228600">
                <a:defRPr kumimoji="1" sz="3000" b="1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 b="1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 b="1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 b="1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 b="1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TW" altLang="en-US" sz="2400" b="0" smtClean="0">
                <a:solidFill>
                  <a:srgbClr val="2C2C2C"/>
                </a:solidFill>
              </a:endParaRPr>
            </a:p>
          </p:txBody>
        </p:sp>
        <p:sp>
          <p:nvSpPr>
            <p:cNvPr id="1036" name="Oval 2063"/>
            <p:cNvSpPr>
              <a:spLocks noChangeArrowheads="1"/>
            </p:cNvSpPr>
            <p:nvPr/>
          </p:nvSpPr>
          <p:spPr bwMode="auto">
            <a:xfrm>
              <a:off x="507" y="219"/>
              <a:ext cx="42" cy="4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3000" b="1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1pPr>
              <a:lvl2pPr marL="742950" indent="-285750">
                <a:defRPr kumimoji="1" sz="3000" b="1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2pPr>
              <a:lvl3pPr marL="1143000" indent="-228600">
                <a:defRPr kumimoji="1" sz="3000" b="1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3pPr>
              <a:lvl4pPr marL="1600200" indent="-228600">
                <a:defRPr kumimoji="1" sz="3000" b="1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4pPr>
              <a:lvl5pPr marL="2057400" indent="-228600">
                <a:defRPr kumimoji="1" sz="3000" b="1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 b="1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 b="1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 b="1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 b="1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TW" altLang="en-US" sz="2400" b="0" smtClean="0">
                <a:solidFill>
                  <a:srgbClr val="2C2C2C"/>
                </a:solidFill>
              </a:endParaRPr>
            </a:p>
          </p:txBody>
        </p:sp>
        <p:sp>
          <p:nvSpPr>
            <p:cNvPr id="1037" name="Oval 2064"/>
            <p:cNvSpPr>
              <a:spLocks noChangeArrowheads="1"/>
            </p:cNvSpPr>
            <p:nvPr/>
          </p:nvSpPr>
          <p:spPr bwMode="auto">
            <a:xfrm>
              <a:off x="507" y="362"/>
              <a:ext cx="42" cy="4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3000" b="1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1pPr>
              <a:lvl2pPr marL="742950" indent="-285750">
                <a:defRPr kumimoji="1" sz="3000" b="1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2pPr>
              <a:lvl3pPr marL="1143000" indent="-228600">
                <a:defRPr kumimoji="1" sz="3000" b="1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3pPr>
              <a:lvl4pPr marL="1600200" indent="-228600">
                <a:defRPr kumimoji="1" sz="3000" b="1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4pPr>
              <a:lvl5pPr marL="2057400" indent="-228600">
                <a:defRPr kumimoji="1" sz="3000" b="1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 b="1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 b="1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 b="1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000" b="1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TW" altLang="en-US" sz="2400" b="0" smtClean="0">
                <a:solidFill>
                  <a:srgbClr val="2C2C2C"/>
                </a:solidFill>
              </a:endParaRPr>
            </a:p>
          </p:txBody>
        </p:sp>
      </p:grpSp>
      <p:sp>
        <p:nvSpPr>
          <p:cNvPr id="2051" name="Rectangle 206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2052" name="Rectangle 206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按一下以編輯母片本文樣式</a:t>
            </a:r>
          </a:p>
          <a:p>
            <a:pPr lvl="1"/>
            <a:r>
              <a:rPr lang="zh-TW" altLang="en-US" smtClean="0"/>
              <a:t>第二階層</a:t>
            </a:r>
          </a:p>
          <a:p>
            <a:pPr lvl="2"/>
            <a:r>
              <a:rPr lang="zh-TW" altLang="en-US" smtClean="0"/>
              <a:t>第三階層</a:t>
            </a:r>
          </a:p>
          <a:p>
            <a:pPr lvl="3"/>
            <a:r>
              <a:rPr lang="zh-TW" altLang="en-US" smtClean="0"/>
              <a:t>第四階層</a:t>
            </a:r>
          </a:p>
          <a:p>
            <a:pPr lvl="4"/>
            <a:r>
              <a:rPr lang="zh-TW" altLang="en-US" smtClean="0"/>
              <a:t>第五階層</a:t>
            </a:r>
          </a:p>
        </p:txBody>
      </p:sp>
      <p:sp>
        <p:nvSpPr>
          <p:cNvPr id="382995" name="Rectangle 206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50000"/>
              </a:spcBef>
              <a:buFontTx/>
              <a:buNone/>
              <a:defRPr sz="1400" b="0">
                <a:ea typeface="新細明體" pitchFamily="18" charset="-12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kumimoji="1" lang="en-US" altLang="zh-TW" smtClean="0">
                <a:solidFill>
                  <a:srgbClr val="2C2C2C"/>
                </a:solidFill>
              </a:rPr>
              <a:t>20150624</a:t>
            </a:r>
            <a:endParaRPr kumimoji="1" lang="en-US" altLang="zh-TW">
              <a:solidFill>
                <a:srgbClr val="2C2C2C"/>
              </a:solidFill>
            </a:endParaRPr>
          </a:p>
        </p:txBody>
      </p:sp>
      <p:sp>
        <p:nvSpPr>
          <p:cNvPr id="382996" name="Rectangle 206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50000"/>
              </a:spcBef>
              <a:buFontTx/>
              <a:buNone/>
              <a:defRPr sz="1400" b="0">
                <a:ea typeface="新細明體" pitchFamily="18" charset="-12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kumimoji="1" lang="en-US" altLang="zh-TW" smtClean="0">
                <a:solidFill>
                  <a:srgbClr val="2C2C2C"/>
                </a:solidFill>
              </a:rPr>
              <a:t>CJCU </a:t>
            </a:r>
            <a:r>
              <a:rPr kumimoji="1" lang="zh-TW" altLang="en-US" smtClean="0">
                <a:solidFill>
                  <a:srgbClr val="2C2C2C"/>
                </a:solidFill>
              </a:rPr>
              <a:t>謝賢書</a:t>
            </a:r>
            <a:endParaRPr kumimoji="1" lang="en-US" altLang="zh-TW">
              <a:solidFill>
                <a:srgbClr val="2C2C2C"/>
              </a:solidFill>
            </a:endParaRPr>
          </a:p>
        </p:txBody>
      </p:sp>
      <p:sp>
        <p:nvSpPr>
          <p:cNvPr id="382997" name="Rectangle 206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sz="1400" b="0" smtClean="0"/>
            </a:lvl1pPr>
          </a:lstStyle>
          <a:p>
            <a:pPr fontAlgn="base">
              <a:spcAft>
                <a:spcPct val="0"/>
              </a:spcAft>
              <a:defRPr/>
            </a:pPr>
            <a:fld id="{F63D72A7-7A6A-4567-97F2-7867C6371DF6}" type="slidenum">
              <a:rPr kumimoji="1" lang="zh-TW" altLang="en-US">
                <a:solidFill>
                  <a:srgbClr val="2C2C2C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kumimoji="1" lang="en-US" altLang="zh-TW">
              <a:solidFill>
                <a:srgbClr val="2C2C2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670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com.tw/url?sa=i&amp;rct=j&amp;q=&amp;esrc=s&amp;source=images&amp;cd=&amp;cad=rja&amp;uact=8&amp;docid=Nzm0rHT82zItWM&amp;tbnid=P8FokGUYKEcbDM:&amp;ved=0CAUQjRw&amp;url=http://huconsultants.com/services/&amp;ei=AmuxU5KsJ4bukgXFnoDYDA&amp;psig=AFQjCNFRwmTYcM8apE96t7-5wuihRTBHLg&amp;ust=1404222564715668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https://www.google.com.tw/url?sa=i&amp;rct=j&amp;q=&amp;esrc=s&amp;source=images&amp;cd=&amp;docid=KZa-VXwhy8shKM&amp;tbnid=dHvTySG2pFIjVM:&amp;ved=0CAUQjRw&amp;url=https://www.atcoresystems.com/blog/full-audit-mode-for-sugarcrm&amp;ei=YWuxU5b-DMvGkQX49YCgCA&amp;psig=AFQjCNFRwmTYcM8apE96t7-5wuihRTBHLg&amp;ust=1404222564715668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6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7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ill-rom.com/usa/PatientSafety/images/PS_Services_3circles.jpg" TargetMode="External"/><Relationship Id="rId7" Type="http://schemas.openxmlformats.org/officeDocument/2006/relationships/image" Target="../media/image15.jpeg"/><Relationship Id="rId2" Type="http://schemas.openxmlformats.org/officeDocument/2006/relationships/hyperlink" Target="mailto:sss@mail.cjcu.edu.tw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hyperlink" Target="http://www.link.com.tw/flower.jpg" TargetMode="External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11560" y="1196752"/>
            <a:ext cx="7772400" cy="1470025"/>
          </a:xfrm>
        </p:spPr>
        <p:txBody>
          <a:bodyPr/>
          <a:lstStyle/>
          <a:p>
            <a:r>
              <a:rPr lang="zh-TW" altLang="zh-TW" b="1" dirty="0" smtClean="0">
                <a:solidFill>
                  <a:srgbClr val="0070C0"/>
                </a:solidFill>
                <a:latin typeface="Arial Unicode MS" pitchFamily="34" charset="-120"/>
                <a:ea typeface="標楷體" pitchFamily="65" charset="-120"/>
              </a:rPr>
              <a:t>2013台灣安全文化學術論壇</a:t>
            </a:r>
            <a:endParaRPr lang="zh-TW" altLang="en-US" dirty="0">
              <a:solidFill>
                <a:srgbClr val="0070C0"/>
              </a:solidFill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95536" y="2996952"/>
            <a:ext cx="8496944" cy="2376264"/>
          </a:xfrm>
        </p:spPr>
        <p:txBody>
          <a:bodyPr>
            <a:normAutofit fontScale="32500" lnSpcReduction="20000"/>
          </a:bodyPr>
          <a:lstStyle/>
          <a:p>
            <a:r>
              <a:rPr lang="zh-TW" altLang="zh-TW" sz="111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從安全文化評量談職業安全衛生努力</a:t>
            </a:r>
            <a:r>
              <a:rPr lang="zh-TW" altLang="zh-TW" sz="111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方向</a:t>
            </a:r>
            <a:r>
              <a:rPr lang="en-US" altLang="zh-TW" sz="11100" b="1" dirty="0" smtClean="0">
                <a:solidFill>
                  <a:srgbClr val="0070C0"/>
                </a:solidFill>
                <a:latin typeface="Arial Unicode MS" pitchFamily="34" charset="-120"/>
                <a:ea typeface="標楷體" pitchFamily="65" charset="-120"/>
              </a:rPr>
              <a:t/>
            </a:r>
            <a:br>
              <a:rPr lang="en-US" altLang="zh-TW" sz="11100" b="1" dirty="0" smtClean="0">
                <a:solidFill>
                  <a:srgbClr val="0070C0"/>
                </a:solidFill>
                <a:latin typeface="Arial Unicode MS" pitchFamily="34" charset="-120"/>
                <a:ea typeface="標楷體" pitchFamily="65" charset="-120"/>
              </a:rPr>
            </a:br>
            <a:endParaRPr lang="en-US" altLang="zh-TW" sz="11100" b="1" dirty="0" smtClean="0">
              <a:solidFill>
                <a:srgbClr val="0070C0"/>
              </a:solidFill>
              <a:latin typeface="Arial Unicode MS" pitchFamily="34" charset="-120"/>
              <a:ea typeface="標楷體" pitchFamily="65" charset="-120"/>
            </a:endParaRPr>
          </a:p>
          <a:p>
            <a:r>
              <a:rPr lang="zh-TW" altLang="en-US" sz="9000" dirty="0" smtClean="0">
                <a:solidFill>
                  <a:srgbClr val="0070C0"/>
                </a:solidFill>
                <a:latin typeface="Arial Unicode MS" pitchFamily="34" charset="-120"/>
                <a:ea typeface="標楷體" pitchFamily="65" charset="-120"/>
              </a:rPr>
              <a:t>謝賢書</a:t>
            </a:r>
            <a:endParaRPr lang="en-US" altLang="zh-TW" sz="9000" dirty="0" smtClean="0">
              <a:solidFill>
                <a:srgbClr val="0070C0"/>
              </a:solidFill>
              <a:latin typeface="Arial Unicode MS" pitchFamily="34" charset="-120"/>
              <a:ea typeface="標楷體" pitchFamily="65" charset="-120"/>
            </a:endParaRPr>
          </a:p>
          <a:p>
            <a:r>
              <a:rPr lang="zh-TW" altLang="zh-TW" sz="9000" dirty="0" smtClean="0">
                <a:solidFill>
                  <a:srgbClr val="0070C0"/>
                </a:solidFill>
                <a:latin typeface="Arial Unicode MS" pitchFamily="34" charset="-120"/>
                <a:ea typeface="標楷體" pitchFamily="65" charset="-120"/>
              </a:rPr>
              <a:t>長榮大學職安所</a:t>
            </a:r>
            <a:endParaRPr lang="en-US" altLang="zh-TW" sz="9000" dirty="0" smtClean="0">
              <a:solidFill>
                <a:srgbClr val="0070C0"/>
              </a:solidFill>
              <a:latin typeface="Arial Unicode MS" pitchFamily="34" charset="-120"/>
              <a:ea typeface="標楷體" pitchFamily="65" charset="-120"/>
            </a:endParaRPr>
          </a:p>
          <a:p>
            <a:r>
              <a:rPr lang="en-US" altLang="zh-TW" sz="9000" dirty="0" smtClean="0">
                <a:solidFill>
                  <a:srgbClr val="0070C0"/>
                </a:solidFill>
                <a:latin typeface="Arial Unicode MS" pitchFamily="34" charset="-120"/>
                <a:ea typeface="標楷體" pitchFamily="65" charset="-120"/>
              </a:rPr>
              <a:t>June 24, 2015</a:t>
            </a:r>
            <a:endParaRPr lang="zh-TW" altLang="en-US" sz="9000" dirty="0" smtClean="0">
              <a:solidFill>
                <a:srgbClr val="0070C0"/>
              </a:solidFill>
              <a:latin typeface="Arial Unicode MS" pitchFamily="34" charset="-120"/>
              <a:ea typeface="標楷體" pitchFamily="65" charset="-120"/>
            </a:endParaRPr>
          </a:p>
          <a:p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20150624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CJCU </a:t>
            </a:r>
            <a:r>
              <a:rPr lang="zh-TW" altLang="en-US" smtClean="0"/>
              <a:t>謝賢書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84A7D-0632-4E5C-8776-B72114B66099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725805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195736" y="419972"/>
            <a:ext cx="4855464" cy="776035"/>
          </a:xfrm>
        </p:spPr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稽核管理</a:t>
            </a:r>
            <a:endParaRPr lang="zh-TW" altLang="zh-TW" sz="44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17174" y="1988840"/>
            <a:ext cx="8646355" cy="4351338"/>
          </a:xfrm>
        </p:spPr>
        <p:txBody>
          <a:bodyPr>
            <a:normAutofit fontScale="92500" lnSpcReduction="20000"/>
          </a:bodyPr>
          <a:lstStyle/>
          <a:p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稽核不該扮演安全規定是否被遵守的執法機制，而是扮演確保安全績效吻合預期目標的機制，（前者屬於紀律的角色）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zh-TW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辨認出影響安全系統效能的因素</a:t>
            </a:r>
            <a:endParaRPr lang="zh-TW" altLang="zh-TW" sz="3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有效的稽核在於其能在意外發生之前，可辨認出安全系統的弱點</a:t>
            </a:r>
          </a:p>
          <a:p>
            <a:pPr lvl="1"/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必須在觀察遵守法規與檢查表外，深入瞭解平時系統如何運作與如何被執行。</a:t>
            </a:r>
          </a:p>
          <a:p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稽核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活動是否有效地進行，主管扮演著關鍵的角色。</a:t>
            </a:r>
          </a:p>
          <a:p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259C2-C662-457C-B8E7-BF2C3BC4BBFB}" type="slidenum">
              <a:rPr lang="zh-TW" altLang="en-US" smtClean="0"/>
              <a:t>10</a:t>
            </a:fld>
            <a:endParaRPr lang="zh-TW" altLang="en-US"/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CJCU </a:t>
            </a:r>
            <a:r>
              <a:rPr lang="zh-TW" altLang="en-US" smtClean="0"/>
              <a:t>謝賢書</a:t>
            </a:r>
            <a:endParaRPr lang="zh-TW" altLang="en-US"/>
          </a:p>
        </p:txBody>
      </p:sp>
      <p:pic>
        <p:nvPicPr>
          <p:cNvPr id="10244" name="Picture 4" descr="http://huconsultants.com/wp-content/uploads/2014/04/audit-magnifying-glas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1237487" cy="1099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s://www.atcoresystems.com/sugarcrm-images/audit_sugarcrm_atcore_systems_blog.pn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0"/>
            <a:ext cx="1217654" cy="1623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日期版面配置區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20150624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601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2C2C2C"/>
                </a:solidFill>
                <a:latin typeface="標楷體" pitchFamily="65" charset="-120"/>
                <a:ea typeface="標楷體" pitchFamily="65" charset="-120"/>
              </a:rPr>
              <a:t>安全激勵</a:t>
            </a:r>
            <a:r>
              <a:rPr lang="zh-TW" altLang="en-US" dirty="0" smtClean="0">
                <a:solidFill>
                  <a:srgbClr val="2C2C2C"/>
                </a:solidFill>
                <a:latin typeface="標楷體"/>
                <a:ea typeface="標楷體"/>
              </a:rPr>
              <a:t>、</a:t>
            </a:r>
            <a:r>
              <a:rPr lang="zh-TW" altLang="en-US" dirty="0" smtClean="0">
                <a:solidFill>
                  <a:srgbClr val="2C2C2C"/>
                </a:solidFill>
                <a:latin typeface="標楷體" pitchFamily="65" charset="-120"/>
                <a:ea typeface="標楷體" pitchFamily="65" charset="-120"/>
              </a:rPr>
              <a:t>績效考評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6499899"/>
              </p:ext>
            </p:extLst>
          </p:nvPr>
        </p:nvGraphicFramePr>
        <p:xfrm>
          <a:off x="179515" y="1916831"/>
          <a:ext cx="8323136" cy="3610130"/>
        </p:xfrm>
        <a:graphic>
          <a:graphicData uri="http://schemas.openxmlformats.org/drawingml/2006/table">
            <a:tbl>
              <a:tblPr/>
              <a:tblGrid>
                <a:gridCol w="5418780"/>
                <a:gridCol w="726089"/>
                <a:gridCol w="726089"/>
                <a:gridCol w="726089"/>
                <a:gridCol w="726089"/>
              </a:tblGrid>
              <a:tr h="1117229"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800" b="0" i="0" u="none" strike="noStrike" dirty="0">
                          <a:solidFill>
                            <a:srgbClr val="0070C0"/>
                          </a:solidFill>
                          <a:effectLst/>
                          <a:latin typeface="Arial Unicode MS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2400" b="0" i="0" u="none" strike="noStrike" dirty="0">
                          <a:solidFill>
                            <a:srgbClr val="0070C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同意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2400" b="0" i="0" u="none" strike="noStrike" dirty="0">
                          <a:solidFill>
                            <a:srgbClr val="0070C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不知道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2400" b="0" i="0" u="none" strike="noStrike" dirty="0">
                          <a:solidFill>
                            <a:srgbClr val="0070C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不同意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2400" b="0" i="0" u="none" strike="noStrike" dirty="0">
                          <a:solidFill>
                            <a:srgbClr val="0070C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平均值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AF1"/>
                    </a:solidFill>
                  </a:tcPr>
                </a:tc>
              </a:tr>
              <a:tr h="830967"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2400" b="0" i="0" u="none" strike="noStrike" dirty="0">
                          <a:solidFill>
                            <a:srgbClr val="0070C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本部門內有人很會摸魚，但考績還是年年甲等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800" b="0" i="0" u="none" strike="noStrike">
                          <a:solidFill>
                            <a:srgbClr val="0070C0"/>
                          </a:solidFill>
                          <a:effectLst/>
                          <a:latin typeface="Arial Unicode MS"/>
                        </a:rPr>
                        <a:t>30%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800" b="0" i="0" u="none" strike="noStrike">
                          <a:solidFill>
                            <a:srgbClr val="0070C0"/>
                          </a:solidFill>
                          <a:effectLst/>
                          <a:latin typeface="Arial Unicode MS"/>
                        </a:rPr>
                        <a:t>39%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800" b="0" i="0" u="none" strike="noStrike">
                          <a:solidFill>
                            <a:srgbClr val="0070C0"/>
                          </a:solidFill>
                          <a:effectLst/>
                          <a:latin typeface="Arial Unicode MS"/>
                        </a:rPr>
                        <a:t>32%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800" b="0" i="0" u="none" strike="noStrike">
                          <a:solidFill>
                            <a:srgbClr val="0070C0"/>
                          </a:solidFill>
                          <a:effectLst/>
                          <a:latin typeface="Arial Unicode MS"/>
                        </a:rPr>
                        <a:t>4.08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AF1"/>
                    </a:solidFill>
                  </a:tcPr>
                </a:tc>
              </a:tr>
              <a:tr h="830967"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2400" b="0" i="0" u="none" strike="noStrike" dirty="0">
                          <a:solidFill>
                            <a:srgbClr val="0070C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我的工作績效指標可以公正地評估我的安全表現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800" b="0" i="0" u="none" strike="noStrike">
                          <a:solidFill>
                            <a:srgbClr val="0070C0"/>
                          </a:solidFill>
                          <a:effectLst/>
                          <a:latin typeface="Arial Unicode MS"/>
                        </a:rPr>
                        <a:t>59%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800" b="0" i="0" u="none" strike="noStrike">
                          <a:solidFill>
                            <a:srgbClr val="0070C0"/>
                          </a:solidFill>
                          <a:effectLst/>
                          <a:latin typeface="Arial Unicode MS"/>
                        </a:rPr>
                        <a:t>18%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800" b="0" i="0" u="none" strike="noStrike">
                          <a:solidFill>
                            <a:srgbClr val="0070C0"/>
                          </a:solidFill>
                          <a:effectLst/>
                          <a:latin typeface="Arial Unicode MS"/>
                        </a:rPr>
                        <a:t>23%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800" b="0" i="0" u="none" strike="noStrike">
                          <a:solidFill>
                            <a:srgbClr val="0070C0"/>
                          </a:solidFill>
                          <a:effectLst/>
                          <a:latin typeface="Arial Unicode MS"/>
                        </a:rPr>
                        <a:t>4.62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AF1"/>
                    </a:solidFill>
                  </a:tcPr>
                </a:tc>
              </a:tr>
              <a:tr h="830967"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2400" b="0" i="0" u="none" strike="noStrike" dirty="0">
                          <a:solidFill>
                            <a:srgbClr val="0070C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我的工作績效指標可以激勵我對安全的熱情及投入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800" b="0" i="0" u="none" strike="noStrike">
                          <a:solidFill>
                            <a:srgbClr val="0070C0"/>
                          </a:solidFill>
                          <a:effectLst/>
                          <a:latin typeface="Arial Unicode MS"/>
                        </a:rPr>
                        <a:t>66%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800" b="0" i="0" u="none" strike="noStrike">
                          <a:solidFill>
                            <a:srgbClr val="0070C0"/>
                          </a:solidFill>
                          <a:effectLst/>
                          <a:latin typeface="Arial Unicode MS"/>
                        </a:rPr>
                        <a:t>11%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800" b="0" i="0" u="none" strike="noStrike">
                          <a:solidFill>
                            <a:srgbClr val="0070C0"/>
                          </a:solidFill>
                          <a:effectLst/>
                          <a:latin typeface="Arial Unicode MS"/>
                        </a:rPr>
                        <a:t>22%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800" b="0" i="0" u="none" strike="noStrike" dirty="0">
                          <a:solidFill>
                            <a:srgbClr val="0070C0"/>
                          </a:solidFill>
                          <a:effectLst/>
                          <a:latin typeface="Arial Unicode MS"/>
                        </a:rPr>
                        <a:t>4.77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AF1"/>
                    </a:solidFill>
                  </a:tcPr>
                </a:tc>
              </a:tr>
            </a:tbl>
          </a:graphicData>
        </a:graphic>
      </p:graphicFrame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20150624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CJCU </a:t>
            </a:r>
            <a:r>
              <a:rPr lang="zh-TW" altLang="en-US" smtClean="0"/>
              <a:t>謝賢書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84A7D-0632-4E5C-8776-B72114B66099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9757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>
                <a:solidFill>
                  <a:srgbClr val="2C2C2C"/>
                </a:solidFill>
                <a:latin typeface="標楷體" pitchFamily="65" charset="-120"/>
                <a:ea typeface="標楷體" pitchFamily="65" charset="-120"/>
              </a:rPr>
              <a:t>安全激勵</a:t>
            </a:r>
            <a:r>
              <a:rPr lang="zh-TW" altLang="en-US" dirty="0" smtClean="0">
                <a:solidFill>
                  <a:srgbClr val="2C2C2C"/>
                </a:solidFill>
                <a:latin typeface="標楷體"/>
                <a:ea typeface="標楷體"/>
              </a:rPr>
              <a:t>、</a:t>
            </a:r>
            <a:r>
              <a:rPr lang="zh-TW" altLang="en-US" dirty="0" smtClean="0">
                <a:solidFill>
                  <a:srgbClr val="2C2C2C"/>
                </a:solidFill>
                <a:latin typeface="標楷體" pitchFamily="65" charset="-120"/>
                <a:ea typeface="標楷體" pitchFamily="65" charset="-120"/>
              </a:rPr>
              <a:t>績效考評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graphicFrame>
        <p:nvGraphicFramePr>
          <p:cNvPr id="4" name="物件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4031243"/>
              </p:ext>
            </p:extLst>
          </p:nvPr>
        </p:nvGraphicFramePr>
        <p:xfrm>
          <a:off x="323528" y="1844824"/>
          <a:ext cx="8651434" cy="280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2" name="工作表" r:id="rId3" imgW="7867622" imgH="1571670" progId="Excel.Sheet.12">
                  <p:embed/>
                </p:oleObj>
              </mc:Choice>
              <mc:Fallback>
                <p:oleObj name="工作表" r:id="rId3" imgW="7867622" imgH="157167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3528" y="1844824"/>
                        <a:ext cx="8651434" cy="28083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20150624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CJCU </a:t>
            </a:r>
            <a:r>
              <a:rPr lang="zh-TW" altLang="en-US" smtClean="0"/>
              <a:t>謝賢書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84A7D-0632-4E5C-8776-B72114B66099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30772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2C2C2C"/>
                </a:solidFill>
                <a:latin typeface="標楷體" pitchFamily="65" charset="-120"/>
                <a:ea typeface="標楷體" pitchFamily="65" charset="-120"/>
              </a:rPr>
              <a:t>安全激勵</a:t>
            </a:r>
            <a:r>
              <a:rPr lang="zh-TW" altLang="en-US" dirty="0" smtClean="0">
                <a:solidFill>
                  <a:srgbClr val="2C2C2C"/>
                </a:solidFill>
                <a:latin typeface="標楷體"/>
                <a:ea typeface="標楷體"/>
              </a:rPr>
              <a:t>、</a:t>
            </a:r>
            <a:r>
              <a:rPr lang="zh-TW" altLang="en-US" dirty="0" smtClean="0">
                <a:solidFill>
                  <a:srgbClr val="2C2C2C"/>
                </a:solidFill>
                <a:latin typeface="標楷體" pitchFamily="65" charset="-120"/>
                <a:ea typeface="標楷體" pitchFamily="65" charset="-120"/>
              </a:rPr>
              <a:t>績效考評</a:t>
            </a:r>
            <a:r>
              <a:rPr lang="zh-TW" altLang="en-US" dirty="0" smtClean="0">
                <a:solidFill>
                  <a:srgbClr val="2C2C2C"/>
                </a:solidFill>
                <a:latin typeface="標楷體"/>
                <a:ea typeface="標楷體"/>
              </a:rPr>
              <a:t>、獎懲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graphicFrame>
        <p:nvGraphicFramePr>
          <p:cNvPr id="4" name="物件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1131887"/>
              </p:ext>
            </p:extLst>
          </p:nvPr>
        </p:nvGraphicFramePr>
        <p:xfrm>
          <a:off x="178245" y="2347913"/>
          <a:ext cx="8790619" cy="34573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7" name="工作表" r:id="rId3" imgW="6943767" imgH="2162160" progId="Excel.Sheet.12">
                  <p:embed/>
                </p:oleObj>
              </mc:Choice>
              <mc:Fallback>
                <p:oleObj name="工作表" r:id="rId3" imgW="6943767" imgH="216216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8245" y="2347913"/>
                        <a:ext cx="8790619" cy="34573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20150624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CJCU </a:t>
            </a:r>
            <a:r>
              <a:rPr lang="zh-TW" altLang="en-US" smtClean="0"/>
              <a:t>謝賢書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84A7D-0632-4E5C-8776-B72114B66099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21424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2C2C2C"/>
                </a:solidFill>
                <a:latin typeface="標楷體" pitchFamily="65" charset="-120"/>
                <a:ea typeface="標楷體" pitchFamily="65" charset="-120"/>
              </a:rPr>
              <a:t>安全激勵</a:t>
            </a:r>
            <a:r>
              <a:rPr lang="zh-TW" altLang="en-US" dirty="0" smtClean="0">
                <a:solidFill>
                  <a:srgbClr val="2C2C2C"/>
                </a:solidFill>
                <a:latin typeface="標楷體"/>
                <a:ea typeface="標楷體"/>
              </a:rPr>
              <a:t>、</a:t>
            </a:r>
            <a:r>
              <a:rPr lang="zh-TW" altLang="en-US" dirty="0" smtClean="0">
                <a:solidFill>
                  <a:srgbClr val="2C2C2C"/>
                </a:solidFill>
                <a:latin typeface="標楷體" pitchFamily="65" charset="-120"/>
                <a:ea typeface="標楷體" pitchFamily="65" charset="-120"/>
              </a:rPr>
              <a:t>績效考評</a:t>
            </a:r>
            <a:r>
              <a:rPr lang="zh-TW" altLang="en-US" dirty="0" smtClean="0">
                <a:solidFill>
                  <a:srgbClr val="2C2C2C"/>
                </a:solidFill>
                <a:latin typeface="標楷體"/>
                <a:ea typeface="標楷體"/>
              </a:rPr>
              <a:t>、獎懲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2882056"/>
              </p:ext>
            </p:extLst>
          </p:nvPr>
        </p:nvGraphicFramePr>
        <p:xfrm>
          <a:off x="251520" y="1862931"/>
          <a:ext cx="8496943" cy="4074795"/>
        </p:xfrm>
        <a:graphic>
          <a:graphicData uri="http://schemas.openxmlformats.org/drawingml/2006/table">
            <a:tbl>
              <a:tblPr/>
              <a:tblGrid>
                <a:gridCol w="5400600"/>
                <a:gridCol w="720080"/>
                <a:gridCol w="864096"/>
                <a:gridCol w="864096"/>
                <a:gridCol w="648071"/>
              </a:tblGrid>
              <a:tr h="1047750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2000" b="1" i="0" u="none" strike="noStrike" baseline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2000" b="0" i="0" u="none" strike="noStrike" baseline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同意</a:t>
                      </a:r>
                      <a:r>
                        <a:rPr lang="en-US" altLang="zh-TW" sz="2000" b="0" i="0" u="none" strike="noStrike" baseline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(%)</a:t>
                      </a:r>
                      <a:endParaRPr lang="zh-TW" altLang="en-US" sz="2000" b="0" i="0" u="none" strike="noStrike" baseline="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2000" b="0" i="0" u="none" strike="noStrike" baseline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不知道</a:t>
                      </a:r>
                      <a:r>
                        <a:rPr lang="en-US" altLang="zh-TW" sz="2000" b="0" i="0" u="none" strike="noStrike" baseline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(%)</a:t>
                      </a:r>
                      <a:endParaRPr lang="zh-TW" altLang="en-US" sz="2000" b="0" i="0" u="none" strike="noStrike" baseline="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2000" b="0" i="0" u="none" strike="noStrike" baseline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不同意</a:t>
                      </a:r>
                      <a:r>
                        <a:rPr lang="en-US" altLang="zh-TW" sz="2000" b="0" i="0" u="none" strike="noStrike" baseline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(%)</a:t>
                      </a:r>
                      <a:endParaRPr lang="zh-TW" altLang="en-US" sz="2000" b="0" i="0" u="none" strike="noStrike" baseline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2000" b="0" i="0" u="none" strike="noStrike" baseline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平均值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1075"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2400" b="0" i="0" u="none" strike="noStrike" baseline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本廠同仁平時違反安全規定，如未發生事故，很少受到申誡以上之懲處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2400" b="0" i="0" u="none" strike="noStrike" baseline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2400" b="0" i="0" u="none" strike="noStrike" baseline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37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2400" b="0" i="0" u="none" strike="noStrike" baseline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2400" b="0" i="0" u="none" strike="noStrike" baseline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3.85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7225">
                <a:tc>
                  <a:txBody>
                    <a:bodyPr/>
                    <a:lstStyle/>
                    <a:p>
                      <a:pPr algn="just" rtl="0" fontAlgn="ctr"/>
                      <a:r>
                        <a:rPr lang="zh-TW" altLang="en-US" sz="2400" b="0" i="0" u="none" strike="noStrike" baseline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公司重視工安懲罰，不重視工安激勵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2400" b="0" i="0" u="none" strike="noStrike" baseline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35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2400" b="0" i="0" u="none" strike="noStrike" baseline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21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2400" b="0" i="0" u="none" strike="noStrike" baseline="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44</a:t>
                      </a:r>
                      <a:endParaRPr lang="en-US" altLang="zh-TW" sz="2400" b="0" i="0" u="none" strike="noStrike" baseline="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2400" b="0" i="0" u="none" strike="noStrike" baseline="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4.20</a:t>
                      </a:r>
                      <a:endParaRPr lang="en-US" altLang="zh-TW" sz="2400" b="0" i="0" u="none" strike="noStrike" baseline="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7225"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2400" b="0" i="0" u="none" strike="noStrike" baseline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我覺得我在工安方面是否努力都與考績無關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2400" b="0" i="0" u="none" strike="noStrike" baseline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41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2400" b="0" i="0" u="none" strike="noStrike" baseline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16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2400" b="0" i="0" u="none" strike="noStrike" baseline="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43</a:t>
                      </a:r>
                      <a:endParaRPr lang="en-US" altLang="zh-TW" sz="2400" b="0" i="0" u="none" strike="noStrike" baseline="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2400" b="0" i="0" u="none" strike="noStrike" baseline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4.04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7225"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2400" b="0" i="0" u="none" strike="noStrike" baseline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我覺得部分同仁不服從指揮，主管難為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2400" b="0" i="0" u="none" strike="noStrike" baseline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52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2400" b="0" i="0" u="none" strike="noStrike" baseline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18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2400" b="0" i="0" u="none" strike="noStrike" baseline="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30</a:t>
                      </a:r>
                      <a:endParaRPr lang="en-US" altLang="zh-TW" sz="2400" b="0" i="0" u="none" strike="noStrike" baseline="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2400" b="0" i="0" u="none" strike="noStrike" baseline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3.73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20150624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CJCU </a:t>
            </a:r>
            <a:r>
              <a:rPr lang="zh-TW" altLang="en-US" smtClean="0"/>
              <a:t>謝賢書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84A7D-0632-4E5C-8776-B72114B66099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309400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07542" y="404664"/>
            <a:ext cx="7328916" cy="844698"/>
          </a:xfrm>
        </p:spPr>
        <p:txBody>
          <a:bodyPr>
            <a:normAutofit/>
          </a:bodyPr>
          <a:lstStyle/>
          <a:p>
            <a:r>
              <a:rPr lang="zh-TW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安全、紀律與懲處</a:t>
            </a:r>
            <a:endParaRPr lang="zh-TW" altLang="zh-TW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18853" y="2400391"/>
            <a:ext cx="7886700" cy="4351338"/>
          </a:xfrm>
        </p:spPr>
        <p:txBody>
          <a:bodyPr>
            <a:normAutofit/>
          </a:bodyPr>
          <a:lstStyle/>
          <a:p>
            <a:r>
              <a:rPr lang="zh-TW" altLang="en-US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為什麼要懲處</a:t>
            </a:r>
            <a:r>
              <a:rPr lang="zh-TW" altLang="en-US" sz="4000" b="1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？</a:t>
            </a:r>
            <a:endParaRPr lang="en-US" altLang="zh-TW" sz="4000" b="1" dirty="0" smtClean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endParaRPr lang="en-US" altLang="zh-TW" sz="40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我們希望懲處達到甚麼效果</a:t>
            </a:r>
            <a:r>
              <a:rPr lang="zh-TW" altLang="en-US" sz="4000" b="1" dirty="0" smtClean="0">
                <a:latin typeface="新細明體" panose="02020500000000000000" pitchFamily="18" charset="-120"/>
              </a:rPr>
              <a:t>？</a:t>
            </a:r>
            <a:endParaRPr lang="en-US" altLang="zh-TW" sz="4000" b="1" dirty="0" smtClean="0">
              <a:latin typeface="新細明體" panose="02020500000000000000" pitchFamily="18" charset="-120"/>
            </a:endParaRPr>
          </a:p>
          <a:p>
            <a:endParaRPr lang="en-US" altLang="zh-TW" sz="4000" b="1" dirty="0">
              <a:latin typeface="新細明體" panose="02020500000000000000" pitchFamily="18" charset="-120"/>
              <a:ea typeface="標楷體" panose="03000509000000000000" pitchFamily="65" charset="-120"/>
            </a:endParaRPr>
          </a:p>
          <a:p>
            <a:r>
              <a:rPr lang="zh-TW" altLang="en-US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懲處不當會有何副作用</a:t>
            </a:r>
            <a:r>
              <a:rPr lang="zh-TW" altLang="en-US" sz="4000" b="1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？</a:t>
            </a:r>
            <a:endParaRPr lang="zh-TW" altLang="zh-TW" sz="4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/>
          </a:p>
          <a:p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259C2-C662-457C-B8E7-BF2C3BC4BBFB}" type="slidenum">
              <a:rPr lang="zh-TW" altLang="en-US" smtClean="0"/>
              <a:t>15</a:t>
            </a:fld>
            <a:endParaRPr lang="zh-TW" altLang="en-US"/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CJCU </a:t>
            </a:r>
            <a:r>
              <a:rPr lang="zh-TW" altLang="en-US" smtClean="0"/>
              <a:t>謝賢書</a:t>
            </a:r>
            <a:endParaRPr lang="zh-TW" altLang="en-US"/>
          </a:p>
        </p:txBody>
      </p:sp>
      <p:sp>
        <p:nvSpPr>
          <p:cNvPr id="8" name="日期版面配置區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20150624</a:t>
            </a:r>
            <a:endParaRPr lang="zh-TW" altLang="en-US"/>
          </a:p>
        </p:txBody>
      </p:sp>
      <p:sp>
        <p:nvSpPr>
          <p:cNvPr id="9" name="燕尾形向右箭號 8">
            <a:hlinkClick r:id="" action="ppaction://noaction"/>
          </p:cNvPr>
          <p:cNvSpPr/>
          <p:nvPr/>
        </p:nvSpPr>
        <p:spPr>
          <a:xfrm>
            <a:off x="7908221" y="5522624"/>
            <a:ext cx="733806" cy="4846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2973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5576" y="400695"/>
            <a:ext cx="7328916" cy="1325563"/>
          </a:xfrm>
        </p:spPr>
        <p:txBody>
          <a:bodyPr>
            <a:normAutofit/>
          </a:bodyPr>
          <a:lstStyle/>
          <a:p>
            <a:r>
              <a:rPr lang="zh-TW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安全、紀律與懲處</a:t>
            </a:r>
            <a:endParaRPr lang="zh-TW" altLang="zh-TW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3696" y="1957090"/>
            <a:ext cx="8796608" cy="4351338"/>
          </a:xfrm>
        </p:spPr>
        <p:txBody>
          <a:bodyPr>
            <a:normAutofit fontScale="92500" lnSpcReduction="20000"/>
          </a:bodyPr>
          <a:lstStyle/>
          <a:p>
            <a:r>
              <a:rPr lang="zh-TW" altLang="zh-TW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原則一：依據行為違規的輕重而</a:t>
            </a:r>
            <a:r>
              <a:rPr lang="zh-TW" altLang="zh-TW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決定</a:t>
            </a:r>
            <a:endParaRPr lang="en-US" altLang="zh-TW" sz="40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zh-TW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zh-TW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原則二：不能只因有人受傷而決定</a:t>
            </a:r>
            <a:r>
              <a:rPr lang="zh-TW" altLang="zh-TW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懲處</a:t>
            </a:r>
            <a:endParaRPr lang="en-US" altLang="zh-TW" sz="40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如果員工受傷後的懲處超過所有懲處的百分之五十，意味著甚麼呢</a:t>
            </a:r>
          </a:p>
          <a:p>
            <a:endParaRPr lang="zh-TW" altLang="zh-TW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zh-TW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原則三：勿因事件的嚴重程度而依比例增加懲處的強度</a:t>
            </a:r>
            <a:endParaRPr lang="zh-TW" altLang="zh-TW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/>
          </a:p>
          <a:p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259C2-C662-457C-B8E7-BF2C3BC4BBFB}" type="slidenum">
              <a:rPr lang="zh-TW" altLang="en-US" smtClean="0"/>
              <a:t>16</a:t>
            </a:fld>
            <a:endParaRPr lang="zh-TW" altLang="en-US"/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CJCU </a:t>
            </a:r>
            <a:r>
              <a:rPr lang="zh-TW" altLang="en-US" smtClean="0"/>
              <a:t>謝賢書</a:t>
            </a:r>
            <a:endParaRPr lang="zh-TW" altLang="en-US"/>
          </a:p>
        </p:txBody>
      </p:sp>
      <p:sp>
        <p:nvSpPr>
          <p:cNvPr id="8" name="日期版面配置區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20150624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14710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>
                <a:solidFill>
                  <a:srgbClr val="2C2C2C"/>
                </a:solidFill>
                <a:latin typeface="Tahoma" pitchFamily="34" charset="0"/>
                <a:ea typeface="標楷體" pitchFamily="65" charset="-120"/>
              </a:rPr>
              <a:t>安全價值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0507750"/>
              </p:ext>
            </p:extLst>
          </p:nvPr>
        </p:nvGraphicFramePr>
        <p:xfrm>
          <a:off x="107504" y="1628800"/>
          <a:ext cx="8496944" cy="4699248"/>
        </p:xfrm>
        <a:graphic>
          <a:graphicData uri="http://schemas.openxmlformats.org/drawingml/2006/table">
            <a:tbl>
              <a:tblPr/>
              <a:tblGrid>
                <a:gridCol w="5475808"/>
                <a:gridCol w="755284"/>
                <a:gridCol w="755284"/>
                <a:gridCol w="755284"/>
                <a:gridCol w="755284"/>
              </a:tblGrid>
              <a:tr h="1409774"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2800" b="0" i="0" u="none" strike="noStrike" dirty="0">
                          <a:solidFill>
                            <a:srgbClr val="0070C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2800" b="0" i="0" u="none" strike="noStrike" dirty="0">
                          <a:solidFill>
                            <a:srgbClr val="0070C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同意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2800" b="0" i="0" u="none" strike="noStrike" dirty="0">
                          <a:solidFill>
                            <a:srgbClr val="0070C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不知道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2800" b="0" i="0" u="none" strike="noStrike" dirty="0">
                          <a:solidFill>
                            <a:srgbClr val="0070C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不同意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2800" b="0" i="0" u="none" strike="noStrike">
                          <a:solidFill>
                            <a:srgbClr val="0070C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平均值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FF"/>
                    </a:solidFill>
                  </a:tcPr>
                </a:tc>
              </a:tr>
              <a:tr h="939850"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2800" b="0" i="0" u="none" strike="noStrike">
                          <a:solidFill>
                            <a:srgbClr val="0070C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部份設備因無備料，而造成長時間未修復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2800" b="0" i="0" u="none" strike="noStrike">
                          <a:solidFill>
                            <a:srgbClr val="0070C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</a:rPr>
                        <a:t>33%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2800" b="0" i="0" u="none" strike="noStrike">
                          <a:solidFill>
                            <a:srgbClr val="0070C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</a:rPr>
                        <a:t>32%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2800" b="0" i="0" u="none" strike="noStrike" dirty="0">
                          <a:solidFill>
                            <a:srgbClr val="0070C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</a:rPr>
                        <a:t>35%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28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</a:rPr>
                        <a:t>4.10</a:t>
                      </a:r>
                      <a:endParaRPr lang="en-US" altLang="zh-TW" sz="2800" b="0" i="0" u="none" strike="noStrike" dirty="0">
                        <a:solidFill>
                          <a:srgbClr val="0070C0"/>
                        </a:solidFill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FF"/>
                    </a:solidFill>
                  </a:tcPr>
                </a:tc>
              </a:tr>
              <a:tr h="939850"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2800" b="0" i="0" u="none" strike="noStrike">
                          <a:solidFill>
                            <a:srgbClr val="0070C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公司有些設備使用已逾齡，但一直未更換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2800" b="0" i="0" u="none" strike="noStrike">
                          <a:solidFill>
                            <a:srgbClr val="0070C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</a:rPr>
                        <a:t>25%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2800" b="0" i="0" u="none" strike="noStrike">
                          <a:solidFill>
                            <a:srgbClr val="0070C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</a:rPr>
                        <a:t>34%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2800" b="0" i="0" u="none" strike="noStrike">
                          <a:solidFill>
                            <a:srgbClr val="0070C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</a:rPr>
                        <a:t>42%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2800" b="0" i="0" u="none" strike="noStrike" dirty="0">
                          <a:solidFill>
                            <a:srgbClr val="0070C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</a:rPr>
                        <a:t>4.38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FF"/>
                    </a:solidFill>
                  </a:tcPr>
                </a:tc>
              </a:tr>
              <a:tr h="1409774"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2800" b="0" i="0" u="none" strike="noStrike">
                          <a:solidFill>
                            <a:srgbClr val="0070C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我覺得機械、材料的老化已陸續顯現，有些不該發生之情形卻已發生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2800" b="0" i="0" u="none" strike="noStrike">
                          <a:solidFill>
                            <a:srgbClr val="0070C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</a:rPr>
                        <a:t>42%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2800" b="0" i="0" u="none" strike="noStrike">
                          <a:solidFill>
                            <a:srgbClr val="0070C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</a:rPr>
                        <a:t>28%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2800" b="0" i="0" u="none" strike="noStrike">
                          <a:solidFill>
                            <a:srgbClr val="0070C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</a:rPr>
                        <a:t>30%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2800" b="0" i="0" u="none" strike="noStrike" dirty="0">
                          <a:solidFill>
                            <a:srgbClr val="0070C0"/>
                          </a:solidFill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</a:rPr>
                        <a:t>3.88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FF"/>
                    </a:solidFill>
                  </a:tcPr>
                </a:tc>
              </a:tr>
            </a:tbl>
          </a:graphicData>
        </a:graphic>
      </p:graphicFrame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20150624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CJCU </a:t>
            </a:r>
            <a:r>
              <a:rPr lang="zh-TW" altLang="en-US" smtClean="0"/>
              <a:t>謝賢書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84A7D-0632-4E5C-8776-B72114B66099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3471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2C2C2C"/>
                </a:solidFill>
                <a:latin typeface="Tahoma" pitchFamily="34" charset="0"/>
                <a:ea typeface="標楷體" pitchFamily="65" charset="-120"/>
              </a:rPr>
              <a:t>安全價值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3803276"/>
              </p:ext>
            </p:extLst>
          </p:nvPr>
        </p:nvGraphicFramePr>
        <p:xfrm>
          <a:off x="251520" y="2132856"/>
          <a:ext cx="8568951" cy="3413760"/>
        </p:xfrm>
        <a:graphic>
          <a:graphicData uri="http://schemas.openxmlformats.org/drawingml/2006/table">
            <a:tbl>
              <a:tblPr/>
              <a:tblGrid>
                <a:gridCol w="5493739"/>
                <a:gridCol w="768803"/>
                <a:gridCol w="768803"/>
                <a:gridCol w="768803"/>
                <a:gridCol w="768803"/>
              </a:tblGrid>
              <a:tr h="824228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800" b="0" i="0" u="none" strike="noStrike" baseline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2800" b="0" i="0" u="none" strike="noStrike" baseline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同意</a:t>
                      </a:r>
                      <a:r>
                        <a:rPr lang="en-US" altLang="zh-TW" sz="2800" b="0" i="0" u="none" strike="noStrike" baseline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2800" b="0" i="0" u="none" strike="noStrike" baseline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不知道</a:t>
                      </a:r>
                      <a:r>
                        <a:rPr lang="en-US" altLang="zh-TW" sz="2800" b="0" i="0" u="none" strike="noStrike" baseline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2800" b="0" i="0" u="none" strike="noStrike" baseline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不同意</a:t>
                      </a:r>
                      <a:r>
                        <a:rPr lang="en-US" altLang="zh-TW" sz="2800" b="0" i="0" u="none" strike="noStrike" baseline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%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800" b="0" i="0" u="none" strike="noStrike" baseline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平均值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5364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800" b="0" i="0" u="none" strike="noStrike" baseline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公司重視生產績效，主管會犧牲對安全的要求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800" b="1" i="0" u="none" strike="noStrike" baseline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43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800" b="1" i="0" u="none" strike="noStrike" baseline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15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800" b="1" i="0" u="none" strike="noStrike" baseline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42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800" b="1" i="0" u="none" strike="noStrike" baseline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4.04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5364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800" b="0" i="0" u="none" strike="noStrike" baseline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公司雖然強調工安第一，事實上高階主管最在意的還是生產績效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800" b="1" i="0" u="none" strike="noStrike" baseline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66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800" b="1" i="0" u="none" strike="noStrike" baseline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15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800" b="1" i="0" u="none" strike="noStrike" baseline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18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800" b="1" i="0" u="none" strike="noStrike" baseline="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3.00</a:t>
                      </a:r>
                      <a:endParaRPr lang="en-US" sz="2800" b="1" i="0" u="none" strike="noStrike" baseline="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5364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800" b="0" i="0" u="none" strike="noStrike" baseline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當我堅持用安全的方式作業時，主管或同仁會覺得我很龜毛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800" b="1" i="0" u="none" strike="noStrike" baseline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40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800" b="1" i="0" u="none" strike="noStrike" baseline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22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2800" b="1" i="0" u="none" strike="noStrike" baseline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38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800" b="1" i="0" u="none" strike="noStrike" baseline="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4.00</a:t>
                      </a:r>
                      <a:endParaRPr lang="en-US" sz="2800" b="1" i="0" u="none" strike="noStrike" baseline="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20150624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CJCU </a:t>
            </a:r>
            <a:r>
              <a:rPr lang="zh-TW" altLang="en-US" smtClean="0"/>
              <a:t>謝賢書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84A7D-0632-4E5C-8776-B72114B66099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049408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2C2C2C"/>
                </a:solidFill>
                <a:latin typeface="Tahoma" pitchFamily="34" charset="0"/>
                <a:ea typeface="標楷體" pitchFamily="65" charset="-120"/>
              </a:rPr>
              <a:t>安全價值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/>
          </p:nvPr>
        </p:nvGraphicFramePr>
        <p:xfrm>
          <a:off x="395536" y="2204864"/>
          <a:ext cx="8496944" cy="4329378"/>
        </p:xfrm>
        <a:graphic>
          <a:graphicData uri="http://schemas.openxmlformats.org/drawingml/2006/table">
            <a:tbl>
              <a:tblPr/>
              <a:tblGrid>
                <a:gridCol w="5762732"/>
                <a:gridCol w="683553"/>
                <a:gridCol w="683553"/>
                <a:gridCol w="683553"/>
                <a:gridCol w="683553"/>
              </a:tblGrid>
              <a:tr h="464655"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2800" b="0" i="0" u="none" strike="noStrike" baseline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2800" b="0" i="0" u="none" strike="noStrike" baseline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同意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2800" b="0" i="0" u="none" strike="noStrike" baseline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不知道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2800" b="0" i="0" u="none" strike="noStrike" baseline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不同意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2800" b="0" i="0" u="none" strike="noStrike" baseline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平均值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FF"/>
                    </a:solidFill>
                  </a:tcPr>
                </a:tc>
              </a:tr>
              <a:tr h="464655"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2800" b="0" i="0" u="none" strike="noStrike" baseline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各部門間的溝通管道暢通，沒有協調推拖的問題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2800" b="0" i="0" u="none" strike="noStrike" baseline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29%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2800" b="0" i="0" u="none" strike="noStrike" baseline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23%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2800" b="0" i="0" u="none" strike="noStrike" baseline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48%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2800" b="0" i="0" u="none" strike="noStrike" baseline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3.76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FF"/>
                    </a:solidFill>
                  </a:tcPr>
                </a:tc>
              </a:tr>
              <a:tr h="464655"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2800" b="0" i="0" u="none" strike="noStrike" baseline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各單位本位主義強，跨部門協調困難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2800" b="0" i="0" u="none" strike="noStrike" baseline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48%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2800" b="0" i="0" u="none" strike="noStrike" baseline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18%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2800" b="0" i="0" u="none" strike="noStrike" baseline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34%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2800" b="0" i="0" u="none" strike="noStrike" baseline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3.86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FF"/>
                    </a:solidFill>
                  </a:tcPr>
                </a:tc>
              </a:tr>
              <a:tr h="464655"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2800" b="0" i="0" u="none" strike="noStrike" baseline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主管普遍存在防衛心態，會有互推責任的現象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2800" b="0" i="0" u="none" strike="noStrike" baseline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41%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2800" b="0" i="0" u="none" strike="noStrike" baseline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26%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2800" b="0" i="0" u="none" strike="noStrike" baseline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33%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2800" b="0" i="0" u="none" strike="noStrike" baseline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3.87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FF"/>
                    </a:solidFill>
                  </a:tcPr>
                </a:tc>
              </a:tr>
              <a:tr h="877683"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2800" b="0" i="0" u="none" strike="noStrike" baseline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部門主管為避免單獨承擔責任，會以開會方式，多一些人來背書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2800" b="0" i="0" u="none" strike="noStrike" baseline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36%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2800" b="0" i="0" u="none" strike="noStrike" baseline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32%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2800" b="0" i="0" u="none" strike="noStrike" baseline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32%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2800" b="0" i="0" u="none" strike="noStrike" baseline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3.98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FF"/>
                    </a:solidFill>
                  </a:tcPr>
                </a:tc>
              </a:tr>
            </a:tbl>
          </a:graphicData>
        </a:graphic>
      </p:graphicFrame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20150624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CJCU </a:t>
            </a:r>
            <a:r>
              <a:rPr lang="zh-TW" altLang="en-US" smtClean="0"/>
              <a:t>謝賢書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84A7D-0632-4E5C-8776-B72114B66099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43795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TSC</a:t>
            </a:r>
            <a:r>
              <a:rPr lang="zh-TW" altLang="zh-TW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安全文化評量</a:t>
            </a:r>
            <a:r>
              <a:rPr lang="zh-TW" altLang="en-US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實績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graphicFrame>
        <p:nvGraphicFramePr>
          <p:cNvPr id="4" name="物件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9891542"/>
              </p:ext>
            </p:extLst>
          </p:nvPr>
        </p:nvGraphicFramePr>
        <p:xfrm>
          <a:off x="1403648" y="1628800"/>
          <a:ext cx="6264696" cy="45097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" name="工作表" r:id="rId3" imgW="2924189" imgH="2104920" progId="Excel.Sheet.12">
                  <p:embed/>
                </p:oleObj>
              </mc:Choice>
              <mc:Fallback>
                <p:oleObj name="工作表" r:id="rId3" imgW="2924189" imgH="210492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03648" y="1628800"/>
                        <a:ext cx="6264696" cy="45097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20150624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CJCU </a:t>
            </a:r>
            <a:r>
              <a:rPr lang="zh-TW" altLang="en-US" smtClean="0"/>
              <a:t>謝賢書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84A7D-0632-4E5C-8776-B72114B66099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416733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2C2C2C"/>
                </a:solidFill>
                <a:latin typeface="Tahoma" pitchFamily="34" charset="0"/>
                <a:ea typeface="標楷體" pitchFamily="65" charset="-120"/>
              </a:rPr>
              <a:t>安全價值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/>
          </p:nvPr>
        </p:nvGraphicFramePr>
        <p:xfrm>
          <a:off x="107504" y="1628800"/>
          <a:ext cx="8784974" cy="4206936"/>
        </p:xfrm>
        <a:graphic>
          <a:graphicData uri="http://schemas.openxmlformats.org/drawingml/2006/table">
            <a:tbl>
              <a:tblPr/>
              <a:tblGrid>
                <a:gridCol w="5958078"/>
                <a:gridCol w="706724"/>
                <a:gridCol w="706724"/>
                <a:gridCol w="706724"/>
                <a:gridCol w="706724"/>
              </a:tblGrid>
              <a:tr h="1105672"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2800" b="0" i="0" u="none" strike="noStrike" baseline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2800" b="0" i="0" u="none" strike="noStrike" baseline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同意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2800" b="0" i="0" u="none" strike="noStrike" baseline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不知道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2800" b="0" i="0" u="none" strike="noStrike" baseline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不同意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2800" b="0" i="0" u="none" strike="noStrike" baseline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平均值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FF"/>
                    </a:solidFill>
                  </a:tcPr>
                </a:tc>
              </a:tr>
              <a:tr h="975592"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2800" b="0" i="0" u="none" strike="noStrike" baseline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我通常很容易從其他部門得到工作上所需要的資訊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2800" b="0" i="0" u="none" strike="noStrike" baseline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48%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2800" b="0" i="0" u="none" strike="noStrike" baseline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15%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2800" b="0" i="0" u="none" strike="noStrike" baseline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37%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2800" b="0" i="0" u="none" strike="noStrike" baseline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4.15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FF"/>
                    </a:solidFill>
                  </a:tcPr>
                </a:tc>
              </a:tr>
              <a:tr h="975592"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2800" b="0" i="0" u="none" strike="noStrike" baseline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各單位為自我保護，會選擇性的分享資訊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2800" b="0" i="0" u="none" strike="noStrike" baseline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52%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2800" b="0" i="0" u="none" strike="noStrike" baseline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26%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2800" b="0" i="0" u="none" strike="noStrike" baseline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22%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2800" b="0" i="0" u="none" strike="noStrike" baseline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3.53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FF"/>
                    </a:solidFill>
                  </a:tcPr>
                </a:tc>
              </a:tr>
              <a:tr h="975592"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2800" b="0" i="0" u="none" strike="noStrike" baseline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我有時得不到工作上所需要的資訊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2800" b="0" i="0" u="none" strike="noStrike" baseline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41%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2800" b="0" i="0" u="none" strike="noStrike" baseline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2800" b="0" i="0" u="none" strike="noStrike" baseline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50%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2800" b="0" i="0" u="none" strike="noStrike" baseline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4.3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FF"/>
                    </a:solidFill>
                  </a:tcPr>
                </a:tc>
              </a:tr>
            </a:tbl>
          </a:graphicData>
        </a:graphic>
      </p:graphicFrame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20150624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CJCU </a:t>
            </a:r>
            <a:r>
              <a:rPr lang="zh-TW" altLang="en-US" smtClean="0"/>
              <a:t>謝賢書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84A7D-0632-4E5C-8776-B72114B66099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829923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2C2C2C"/>
                </a:solidFill>
                <a:latin typeface="Tahoma" pitchFamily="34" charset="0"/>
                <a:ea typeface="標楷體" pitchFamily="65" charset="-120"/>
              </a:rPr>
              <a:t>安全</a:t>
            </a:r>
            <a:r>
              <a:rPr lang="zh-TW" altLang="en-US" dirty="0" smtClean="0">
                <a:solidFill>
                  <a:srgbClr val="2C2C2C"/>
                </a:solidFill>
                <a:latin typeface="Tahoma" pitchFamily="34" charset="0"/>
                <a:ea typeface="標楷體" pitchFamily="65" charset="-120"/>
              </a:rPr>
              <a:t>價值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2C2C2C"/>
                </a:solidFill>
                <a:latin typeface="Tahoma" pitchFamily="34" charset="0"/>
                <a:ea typeface="標楷體" pitchFamily="65" charset="-120"/>
              </a:rPr>
              <a:t>安全</a:t>
            </a:r>
            <a:r>
              <a:rPr lang="zh-TW" altLang="en-US" dirty="0" smtClean="0">
                <a:solidFill>
                  <a:srgbClr val="2C2C2C"/>
                </a:solidFill>
                <a:latin typeface="Tahoma" pitchFamily="34" charset="0"/>
                <a:ea typeface="標楷體" pitchFamily="65" charset="-120"/>
              </a:rPr>
              <a:t>價值是安全文化的核心</a:t>
            </a:r>
            <a:endParaRPr lang="en-US" altLang="zh-TW" dirty="0" smtClean="0">
              <a:solidFill>
                <a:srgbClr val="2C2C2C"/>
              </a:solidFill>
              <a:latin typeface="Tahoma" pitchFamily="34" charset="0"/>
              <a:ea typeface="標楷體" pitchFamily="65" charset="-120"/>
            </a:endParaRPr>
          </a:p>
          <a:p>
            <a:r>
              <a:rPr lang="zh-TW" altLang="en-US" dirty="0">
                <a:solidFill>
                  <a:srgbClr val="2C2C2C"/>
                </a:solidFill>
                <a:latin typeface="Tahoma" pitchFamily="34" charset="0"/>
                <a:ea typeface="標楷體" pitchFamily="65" charset="-120"/>
              </a:rPr>
              <a:t>安全</a:t>
            </a:r>
            <a:r>
              <a:rPr lang="zh-TW" altLang="en-US" dirty="0" smtClean="0">
                <a:solidFill>
                  <a:srgbClr val="2C2C2C"/>
                </a:solidFill>
                <a:latin typeface="Tahoma" pitchFamily="34" charset="0"/>
                <a:ea typeface="標楷體" pitchFamily="65" charset="-120"/>
              </a:rPr>
              <a:t>價值的紮根在於日復一日的實踐</a:t>
            </a:r>
            <a:endParaRPr lang="en-US" altLang="zh-TW" dirty="0" smtClean="0">
              <a:solidFill>
                <a:srgbClr val="2C2C2C"/>
              </a:solidFill>
              <a:latin typeface="Tahoma" pitchFamily="34" charset="0"/>
              <a:ea typeface="標楷體" pitchFamily="65" charset="-120"/>
            </a:endParaRPr>
          </a:p>
          <a:p>
            <a:r>
              <a:rPr lang="zh-TW" altLang="en-US" dirty="0">
                <a:solidFill>
                  <a:srgbClr val="2C2C2C"/>
                </a:solidFill>
                <a:latin typeface="Tahoma" pitchFamily="34" charset="0"/>
                <a:ea typeface="標楷體" pitchFamily="65" charset="-120"/>
              </a:rPr>
              <a:t>安全價值的</a:t>
            </a:r>
            <a:r>
              <a:rPr lang="zh-TW" altLang="en-US" dirty="0" smtClean="0">
                <a:solidFill>
                  <a:srgbClr val="2C2C2C"/>
                </a:solidFill>
                <a:latin typeface="Tahoma" pitchFamily="34" charset="0"/>
                <a:ea typeface="標楷體" pitchFamily="65" charset="-120"/>
              </a:rPr>
              <a:t>紮根在於內涵</a:t>
            </a:r>
            <a:r>
              <a:rPr lang="zh-TW" altLang="en-US" dirty="0">
                <a:solidFill>
                  <a:srgbClr val="2C2C2C"/>
                </a:solidFill>
                <a:latin typeface="新細明體" panose="02020500000000000000" pitchFamily="18" charset="-120"/>
              </a:rPr>
              <a:t>，</a:t>
            </a:r>
            <a:r>
              <a:rPr lang="zh-TW" altLang="en-US" dirty="0" smtClean="0">
                <a:solidFill>
                  <a:srgbClr val="2C2C2C"/>
                </a:solidFill>
                <a:latin typeface="Tahoma" pitchFamily="34" charset="0"/>
                <a:ea typeface="標楷體" pitchFamily="65" charset="-120"/>
              </a:rPr>
              <a:t>而非形式</a:t>
            </a:r>
            <a:endParaRPr lang="en-US" altLang="zh-TW" dirty="0" smtClean="0">
              <a:solidFill>
                <a:srgbClr val="2C2C2C"/>
              </a:solidFill>
              <a:latin typeface="Tahoma" pitchFamily="34" charset="0"/>
              <a:ea typeface="標楷體" pitchFamily="65" charset="-120"/>
            </a:endParaRPr>
          </a:p>
          <a:p>
            <a:r>
              <a:rPr lang="zh-TW" altLang="en-US" dirty="0">
                <a:solidFill>
                  <a:srgbClr val="2C2C2C"/>
                </a:solidFill>
                <a:latin typeface="Tahoma" pitchFamily="34" charset="0"/>
                <a:ea typeface="標楷體" pitchFamily="65" charset="-120"/>
              </a:rPr>
              <a:t>安全</a:t>
            </a:r>
            <a:r>
              <a:rPr lang="zh-TW" altLang="en-US" dirty="0" smtClean="0">
                <a:solidFill>
                  <a:srgbClr val="2C2C2C"/>
                </a:solidFill>
                <a:latin typeface="Tahoma" pitchFamily="34" charset="0"/>
                <a:ea typeface="標楷體" pitchFamily="65" charset="-120"/>
              </a:rPr>
              <a:t>文化的塑造是全員的參與</a:t>
            </a:r>
            <a:r>
              <a:rPr lang="zh-TW" altLang="en-US" dirty="0" smtClean="0">
                <a:solidFill>
                  <a:srgbClr val="2C2C2C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，</a:t>
            </a:r>
            <a:r>
              <a:rPr lang="zh-TW" altLang="en-US" dirty="0" smtClean="0">
                <a:solidFill>
                  <a:srgbClr val="2C2C2C"/>
                </a:solidFill>
                <a:latin typeface="Tahoma" pitchFamily="34" charset="0"/>
                <a:ea typeface="標楷體" pitchFamily="65" charset="-120"/>
              </a:rPr>
              <a:t>而非限於與現場相關的人員</a:t>
            </a:r>
            <a:endParaRPr lang="en-US" altLang="zh-TW" dirty="0" smtClean="0">
              <a:solidFill>
                <a:srgbClr val="2C2C2C"/>
              </a:solidFill>
              <a:latin typeface="Tahoma" pitchFamily="34" charset="0"/>
              <a:ea typeface="標楷體" pitchFamily="65" charset="-120"/>
            </a:endParaRPr>
          </a:p>
          <a:p>
            <a:r>
              <a:rPr lang="zh-TW" altLang="en-US" dirty="0" smtClean="0">
                <a:solidFill>
                  <a:srgbClr val="2C2C2C"/>
                </a:solidFill>
                <a:latin typeface="Tahoma" pitchFamily="34" charset="0"/>
                <a:ea typeface="標楷體" pitchFamily="65" charset="-120"/>
              </a:rPr>
              <a:t>行為安全與虛驚事件提報是可以考慮的切入點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20150624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CJCU </a:t>
            </a:r>
            <a:r>
              <a:rPr lang="zh-TW" altLang="en-US" smtClean="0"/>
              <a:t>謝賢書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84A7D-0632-4E5C-8776-B72114B66099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322378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圖片 3" descr="https://safetyresults.files.wordpress.com/2012/10/evolv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05" y="1382632"/>
            <a:ext cx="8208912" cy="446449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矩形 4"/>
          <p:cNvSpPr/>
          <p:nvPr/>
        </p:nvSpPr>
        <p:spPr>
          <a:xfrm>
            <a:off x="457200" y="6170225"/>
            <a:ext cx="29666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altLang="zh-TW" sz="1200" kern="100" dirty="0">
                <a:latin typeface="Times New Roman" panose="02020603050405020304" pitchFamily="18" charset="0"/>
              </a:rPr>
              <a:t>Source: Allan, D. </a:t>
            </a:r>
            <a:r>
              <a:rPr lang="en-US" altLang="zh-TW" sz="1200" kern="100" dirty="0" err="1">
                <a:latin typeface="Times New Roman" panose="02020603050405020304" pitchFamily="18" charset="0"/>
              </a:rPr>
              <a:t>Quilley</a:t>
            </a:r>
            <a:r>
              <a:rPr lang="en-US" altLang="zh-TW" sz="1200" kern="100" dirty="0">
                <a:latin typeface="Times New Roman" panose="02020603050405020304" pitchFamily="18" charset="0"/>
              </a:rPr>
              <a:t>, Safety Results Co.</a:t>
            </a:r>
            <a:endParaRPr lang="zh-TW" altLang="zh-TW" sz="1200" kern="100" dirty="0">
              <a:latin typeface="Times New Roman" panose="02020603050405020304" pitchFamily="18" charset="0"/>
            </a:endParaRPr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20150624</a:t>
            </a:r>
            <a:endParaRPr lang="zh-TW" altLang="en-US"/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CJCU </a:t>
            </a:r>
            <a:r>
              <a:rPr lang="zh-TW" altLang="en-US" smtClean="0"/>
              <a:t>謝賢書</a:t>
            </a:r>
            <a:endParaRPr lang="zh-TW" altLang="en-US"/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84A7D-0632-4E5C-8776-B72114B66099}" type="slidenum">
              <a:rPr lang="zh-TW" altLang="en-US" smtClean="0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327783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 descr="http://www.policechiefmagazine.org/magazine/issues/112005/images/Page_24_fig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835" y="476672"/>
            <a:ext cx="8064896" cy="525658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20150624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CJCU </a:t>
            </a:r>
            <a:r>
              <a:rPr lang="zh-TW" altLang="en-US" smtClean="0"/>
              <a:t>謝賢書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84A7D-0632-4E5C-8776-B72114B66099}" type="slidenum">
              <a:rPr lang="zh-TW" altLang="en-US" smtClean="0"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692989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 descr="http://isis.idconstructor.com/media/202/Safety%20Culture/Safety%20Culture%20_definition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79598"/>
            <a:ext cx="8291264" cy="506968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矩形 4"/>
          <p:cNvSpPr/>
          <p:nvPr/>
        </p:nvSpPr>
        <p:spPr>
          <a:xfrm>
            <a:off x="539552" y="6124059"/>
            <a:ext cx="45298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altLang="zh-TW" kern="100" dirty="0">
                <a:latin typeface="Times New Roman" panose="02020603050405020304" pitchFamily="18" charset="0"/>
              </a:rPr>
              <a:t>http://www.isisprogramme.com/About-ISIS-II/</a:t>
            </a:r>
            <a:endParaRPr lang="zh-TW" altLang="zh-TW" kern="100" dirty="0">
              <a:latin typeface="Times New Roman" panose="02020603050405020304" pitchFamily="18" charset="0"/>
            </a:endParaRPr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20150624</a:t>
            </a:r>
            <a:endParaRPr lang="zh-TW" altLang="en-US"/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CJCU </a:t>
            </a:r>
            <a:r>
              <a:rPr lang="zh-TW" altLang="en-US" smtClean="0"/>
              <a:t>謝賢書</a:t>
            </a:r>
            <a:endParaRPr lang="zh-TW" altLang="en-US"/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84A7D-0632-4E5C-8776-B72114B66099}" type="slidenum">
              <a:rPr lang="zh-TW" altLang="en-US" smtClean="0"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984193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Organization's </a:t>
            </a:r>
            <a:r>
              <a:rPr lang="en-US" altLang="zh-TW" dirty="0"/>
              <a:t>Safety </a:t>
            </a:r>
            <a:r>
              <a:rPr lang="en-US" altLang="zh-TW" dirty="0" smtClean="0"/>
              <a:t>Culture</a:t>
            </a:r>
            <a:br>
              <a:rPr lang="en-US" altLang="zh-TW" dirty="0" smtClean="0"/>
            </a:br>
            <a:r>
              <a:rPr lang="en-US" altLang="zh-TW" sz="3100" dirty="0" smtClean="0"/>
              <a:t>defined by </a:t>
            </a:r>
            <a:r>
              <a:rPr lang="en-US" altLang="zh-TW" sz="3100" dirty="0"/>
              <a:t>Reason (1997) and Hudson (2003) </a:t>
            </a:r>
            <a:endParaRPr lang="zh-TW" altLang="en-US" sz="31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en-US" altLang="zh-TW" b="1" dirty="0" smtClean="0"/>
              <a:t>Informed</a:t>
            </a:r>
            <a:r>
              <a:rPr lang="en-US" altLang="zh-TW" dirty="0"/>
              <a:t>: Managers know what is going on in their </a:t>
            </a:r>
            <a:r>
              <a:rPr lang="en-US" altLang="zh-TW" dirty="0" smtClean="0"/>
              <a:t>organization </a:t>
            </a:r>
            <a:r>
              <a:rPr lang="en-US" altLang="zh-TW" dirty="0"/>
              <a:t>and the workforce is willing to report their own errors and near misses.</a:t>
            </a:r>
            <a:endParaRPr lang="zh-TW" altLang="zh-TW" dirty="0"/>
          </a:p>
          <a:p>
            <a:pPr lvl="0"/>
            <a:r>
              <a:rPr lang="en-US" altLang="zh-TW" b="1" dirty="0"/>
              <a:t>Reporting</a:t>
            </a:r>
            <a:r>
              <a:rPr lang="en-US" altLang="zh-TW" dirty="0"/>
              <a:t>: The </a:t>
            </a:r>
            <a:r>
              <a:rPr lang="en-US" altLang="zh-TW" dirty="0" smtClean="0"/>
              <a:t>organization </a:t>
            </a:r>
            <a:r>
              <a:rPr lang="en-US" altLang="zh-TW" dirty="0"/>
              <a:t>encourages employees to divulge information about all safety hazards that they encounter.</a:t>
            </a:r>
            <a:endParaRPr lang="zh-TW" altLang="zh-TW" dirty="0"/>
          </a:p>
          <a:p>
            <a:pPr lvl="0"/>
            <a:r>
              <a:rPr lang="en-US" altLang="zh-TW" b="1" dirty="0"/>
              <a:t>Just</a:t>
            </a:r>
            <a:r>
              <a:rPr lang="en-US" altLang="zh-TW" dirty="0"/>
              <a:t>: The </a:t>
            </a:r>
            <a:r>
              <a:rPr lang="en-US" altLang="zh-TW" dirty="0" smtClean="0"/>
              <a:t>organization </a:t>
            </a:r>
            <a:r>
              <a:rPr lang="en-US" altLang="zh-TW" dirty="0"/>
              <a:t>has a ’just and fair' approach to errors, but requires individuals to be accountable and applies appropriate penalties to unacceptable actions (violations). </a:t>
            </a:r>
            <a:endParaRPr lang="en-US" altLang="zh-TW" dirty="0" smtClean="0"/>
          </a:p>
          <a:p>
            <a:pPr lvl="0"/>
            <a:r>
              <a:rPr lang="en-US" altLang="zh-TW" b="1" dirty="0" smtClean="0"/>
              <a:t>Flexible</a:t>
            </a:r>
            <a:r>
              <a:rPr lang="en-US" altLang="zh-TW" dirty="0"/>
              <a:t>: Such </a:t>
            </a:r>
            <a:r>
              <a:rPr lang="en-US" altLang="zh-TW" dirty="0" smtClean="0"/>
              <a:t>organizations </a:t>
            </a:r>
            <a:r>
              <a:rPr lang="en-US" altLang="zh-TW" dirty="0"/>
              <a:t>reflect changes in demand, providing both high tempo and routine modes of operation.</a:t>
            </a:r>
            <a:endParaRPr lang="zh-TW" altLang="zh-TW" dirty="0"/>
          </a:p>
          <a:p>
            <a:pPr lvl="0"/>
            <a:r>
              <a:rPr lang="en-US" altLang="zh-TW" b="1" dirty="0"/>
              <a:t>Learning</a:t>
            </a:r>
            <a:r>
              <a:rPr lang="en-US" altLang="zh-TW" dirty="0"/>
              <a:t>: </a:t>
            </a:r>
            <a:r>
              <a:rPr lang="en-US" altLang="zh-TW" dirty="0" smtClean="0"/>
              <a:t>Organizations </a:t>
            </a:r>
            <a:r>
              <a:rPr lang="en-US" altLang="zh-TW" dirty="0"/>
              <a:t>are ready to learn and improve, and have the will to implement reforms when required.</a:t>
            </a:r>
            <a:endParaRPr lang="zh-TW" altLang="zh-TW" dirty="0"/>
          </a:p>
          <a:p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20150624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CJCU </a:t>
            </a:r>
            <a:r>
              <a:rPr lang="zh-TW" altLang="en-US" smtClean="0"/>
              <a:t>謝賢書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84A7D-0632-4E5C-8776-B72114B66099}" type="slidenum">
              <a:rPr lang="zh-TW" altLang="en-US" smtClean="0"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98278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856984" cy="994122"/>
          </a:xfrm>
        </p:spPr>
        <p:txBody>
          <a:bodyPr/>
          <a:lstStyle/>
          <a:p>
            <a:pPr lvl="0"/>
            <a:r>
              <a:rPr lang="zh-TW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「重視工作安全」的企業文化</a:t>
            </a:r>
            <a:r>
              <a:rPr lang="zh-TW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特徵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4858" y="1373524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學習的文化</a:t>
            </a:r>
          </a:p>
          <a:p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創新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文化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分享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的文化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紀律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與授權的文化</a:t>
            </a:r>
          </a:p>
          <a:p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容許</a:t>
            </a:r>
            <a:r>
              <a:rPr lang="zh-TW" altLang="en-US" dirty="0" smtClean="0">
                <a:latin typeface="標楷體"/>
                <a:ea typeface="標楷體"/>
              </a:rPr>
              <a:t>（非故意</a:t>
            </a:r>
            <a:r>
              <a:rPr lang="zh-TW" altLang="en-US" dirty="0" smtClean="0">
                <a:latin typeface="新細明體"/>
                <a:ea typeface="新細明體"/>
              </a:rPr>
              <a:t>）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犯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錯的文化</a:t>
            </a:r>
          </a:p>
          <a:p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重視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團隊合作的文化</a:t>
            </a:r>
          </a:p>
          <a:p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追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根究柢的文化</a:t>
            </a:r>
          </a:p>
          <a:p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誠實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的文化</a:t>
            </a:r>
          </a:p>
          <a:p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信任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的文化</a:t>
            </a:r>
          </a:p>
          <a:p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smtClean="0"/>
              <a:t>20150624</a:t>
            </a:r>
            <a:endParaRPr lang="zh-TW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CJCU </a:t>
            </a:r>
            <a:r>
              <a:rPr lang="zh-TW" altLang="en-US" smtClean="0"/>
              <a:t>謝賢書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97CAE7-2BF7-45D9-95FE-CB994FDDD8AF}" type="slidenum">
              <a:rPr lang="zh-TW" altLang="en-US" smtClean="0"/>
              <a:pPr>
                <a:defRPr/>
              </a:pPr>
              <a:t>26</a:t>
            </a:fld>
            <a:endParaRPr lang="zh-TW" altLang="en-US"/>
          </a:p>
        </p:txBody>
      </p:sp>
      <p:pic>
        <p:nvPicPr>
          <p:cNvPr id="174082" name="Picture 2" descr="SAFETY CULTURE INFORMED CULTURE Those who manage and operate the system have current knowledge about the human, technical, organizational and environmental factors that determine the safety of the system as a whole. REPORTING CULTURE An organizational climate in which people are prepared to report their errors and near-misses. JUST CULTURE An atmosphere of trust in which people are encouraged (even rewarded) for providing essential safety-related information, but in which they are also clear about where the line must be drawn between acceptable and unacceptable behavior. FLEXIBLE CULTURE A culture in which an organization is able to reconfigure themselves in the face of high tempo operations or certain kinds of danger – often shifting from the conventional hierarchical mode to a flatter mode. LEARNING CULTURE An organization must possess the willingness and the competence to draw the right conclusions from its safety information system and the will to implement major reforms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089601"/>
            <a:ext cx="3659588" cy="2038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5936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標題 1"/>
          <p:cNvSpPr>
            <a:spLocks noGrp="1"/>
          </p:cNvSpPr>
          <p:nvPr>
            <p:ph type="title" idx="4294967295"/>
          </p:nvPr>
        </p:nvSpPr>
        <p:spPr>
          <a:xfrm>
            <a:off x="457200" y="7938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 sz="4800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系統的安全防護與風險考量</a:t>
            </a:r>
          </a:p>
        </p:txBody>
      </p:sp>
      <p:sp>
        <p:nvSpPr>
          <p:cNvPr id="5" name="矩形 4"/>
          <p:cNvSpPr/>
          <p:nvPr/>
        </p:nvSpPr>
        <p:spPr>
          <a:xfrm>
            <a:off x="755650" y="1125538"/>
            <a:ext cx="7632700" cy="19431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971550" y="1665288"/>
            <a:ext cx="2160588" cy="1079500"/>
          </a:xfrm>
          <a:prstGeom prst="rect">
            <a:avLst/>
          </a:prstGeom>
          <a:effectLst>
            <a:outerShdw blurRad="50800" dist="190500" dir="3000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7" name="圓角矩形 6"/>
          <p:cNvSpPr/>
          <p:nvPr/>
        </p:nvSpPr>
        <p:spPr>
          <a:xfrm>
            <a:off x="1042988" y="1736725"/>
            <a:ext cx="2016125" cy="485775"/>
          </a:xfrm>
          <a:prstGeom prst="roundRect">
            <a:avLst/>
          </a:prstGeom>
          <a:solidFill>
            <a:srgbClr val="0000FF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8" name="橢圓 7"/>
          <p:cNvSpPr/>
          <p:nvPr/>
        </p:nvSpPr>
        <p:spPr>
          <a:xfrm>
            <a:off x="971550" y="1736725"/>
            <a:ext cx="2160588" cy="468313"/>
          </a:xfrm>
          <a:prstGeom prst="ellipse">
            <a:avLst/>
          </a:prstGeom>
          <a:solidFill>
            <a:srgbClr val="0000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TW" b="1">
                <a:solidFill>
                  <a:srgbClr val="FFFFFF"/>
                </a:solidFill>
                <a:latin typeface="Times New Roman" pitchFamily="18" charset="0"/>
              </a:rPr>
              <a:t>DANGER</a:t>
            </a:r>
            <a:endParaRPr lang="zh-TW" altLang="en-US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43015" name="文字方塊 8"/>
          <p:cNvSpPr txBox="1">
            <a:spLocks noChangeArrowheads="1"/>
          </p:cNvSpPr>
          <p:nvPr/>
        </p:nvSpPr>
        <p:spPr bwMode="auto">
          <a:xfrm>
            <a:off x="1042988" y="2312988"/>
            <a:ext cx="2016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400" b="1">
                <a:latin typeface="Times New Roman" pitchFamily="18" charset="0"/>
              </a:rPr>
              <a:t>Hazards</a:t>
            </a:r>
            <a:endParaRPr lang="zh-TW" altLang="en-US" sz="2400" b="1">
              <a:latin typeface="Times New Roman" pitchFamily="18" charset="0"/>
            </a:endParaRPr>
          </a:p>
        </p:txBody>
      </p:sp>
      <p:sp>
        <p:nvSpPr>
          <p:cNvPr id="11" name="三十二角星形 10"/>
          <p:cNvSpPr/>
          <p:nvPr/>
        </p:nvSpPr>
        <p:spPr>
          <a:xfrm>
            <a:off x="5868144" y="1520788"/>
            <a:ext cx="2520280" cy="1368152"/>
          </a:xfrm>
          <a:prstGeom prst="star32">
            <a:avLst/>
          </a:prstGeom>
          <a:effectLst>
            <a:outerShdw blurRad="50800" dist="190500" dir="3000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altLang="zh-TW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Losses</a:t>
            </a:r>
            <a:endParaRPr lang="zh-TW" alt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13" name="直線單箭頭接點 12"/>
          <p:cNvCxnSpPr>
            <a:stCxn id="6" idx="3"/>
            <a:endCxn id="11" idx="1"/>
          </p:cNvCxnSpPr>
          <p:nvPr/>
        </p:nvCxnSpPr>
        <p:spPr>
          <a:xfrm>
            <a:off x="3132138" y="2205038"/>
            <a:ext cx="2735262" cy="0"/>
          </a:xfrm>
          <a:prstGeom prst="straightConnector1">
            <a:avLst/>
          </a:prstGeom>
          <a:ln>
            <a:tailEnd type="stealth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3348038" y="1520825"/>
            <a:ext cx="287337" cy="539750"/>
          </a:xfrm>
          <a:prstGeom prst="rect">
            <a:avLst/>
          </a:prstGeom>
          <a:solidFill>
            <a:srgbClr val="0000FF"/>
          </a:solidFill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16" name="矩形 15"/>
          <p:cNvSpPr/>
          <p:nvPr/>
        </p:nvSpPr>
        <p:spPr>
          <a:xfrm>
            <a:off x="3924300" y="1520825"/>
            <a:ext cx="287338" cy="539750"/>
          </a:xfrm>
          <a:prstGeom prst="rect">
            <a:avLst/>
          </a:prstGeom>
          <a:solidFill>
            <a:srgbClr val="0000FF"/>
          </a:solidFill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17" name="矩形 16"/>
          <p:cNvSpPr/>
          <p:nvPr/>
        </p:nvSpPr>
        <p:spPr>
          <a:xfrm>
            <a:off x="4457700" y="1519238"/>
            <a:ext cx="287338" cy="539750"/>
          </a:xfrm>
          <a:prstGeom prst="rect">
            <a:avLst/>
          </a:prstGeom>
          <a:solidFill>
            <a:srgbClr val="0000FF"/>
          </a:solidFill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18" name="矩形 17"/>
          <p:cNvSpPr/>
          <p:nvPr/>
        </p:nvSpPr>
        <p:spPr>
          <a:xfrm>
            <a:off x="5003800" y="1536700"/>
            <a:ext cx="288925" cy="541338"/>
          </a:xfrm>
          <a:prstGeom prst="rect">
            <a:avLst/>
          </a:prstGeom>
          <a:solidFill>
            <a:srgbClr val="0000FF"/>
          </a:solidFill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19" name="矩形 18"/>
          <p:cNvSpPr/>
          <p:nvPr/>
        </p:nvSpPr>
        <p:spPr>
          <a:xfrm>
            <a:off x="3348038" y="2349500"/>
            <a:ext cx="287337" cy="539750"/>
          </a:xfrm>
          <a:prstGeom prst="rect">
            <a:avLst/>
          </a:prstGeom>
          <a:solidFill>
            <a:srgbClr val="0000FF"/>
          </a:solidFill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20" name="矩形 19"/>
          <p:cNvSpPr/>
          <p:nvPr/>
        </p:nvSpPr>
        <p:spPr>
          <a:xfrm>
            <a:off x="3924300" y="2349500"/>
            <a:ext cx="287338" cy="539750"/>
          </a:xfrm>
          <a:prstGeom prst="rect">
            <a:avLst/>
          </a:prstGeom>
          <a:solidFill>
            <a:srgbClr val="0000FF"/>
          </a:solidFill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21" name="矩形 20"/>
          <p:cNvSpPr/>
          <p:nvPr/>
        </p:nvSpPr>
        <p:spPr>
          <a:xfrm>
            <a:off x="4457700" y="2347913"/>
            <a:ext cx="287338" cy="539750"/>
          </a:xfrm>
          <a:prstGeom prst="rect">
            <a:avLst/>
          </a:prstGeom>
          <a:solidFill>
            <a:srgbClr val="0000FF"/>
          </a:solidFill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22" name="矩形 21"/>
          <p:cNvSpPr/>
          <p:nvPr/>
        </p:nvSpPr>
        <p:spPr>
          <a:xfrm>
            <a:off x="5003800" y="2365375"/>
            <a:ext cx="288925" cy="539750"/>
          </a:xfrm>
          <a:prstGeom prst="rect">
            <a:avLst/>
          </a:prstGeom>
          <a:solidFill>
            <a:srgbClr val="0000FF"/>
          </a:solidFill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43026" name="文字方塊 22"/>
          <p:cNvSpPr txBox="1">
            <a:spLocks noChangeArrowheads="1"/>
          </p:cNvSpPr>
          <p:nvPr/>
        </p:nvSpPr>
        <p:spPr bwMode="auto">
          <a:xfrm>
            <a:off x="3276600" y="1168400"/>
            <a:ext cx="20161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 b="1">
                <a:latin typeface="Times New Roman" pitchFamily="18" charset="0"/>
              </a:rPr>
              <a:t>Defences</a:t>
            </a:r>
            <a:endParaRPr lang="zh-TW" altLang="en-US" sz="1800" b="1">
              <a:latin typeface="Times New Roman" pitchFamily="18" charset="0"/>
            </a:endParaRPr>
          </a:p>
        </p:txBody>
      </p:sp>
      <p:sp>
        <p:nvSpPr>
          <p:cNvPr id="43027" name="文字方塊 24"/>
          <p:cNvSpPr txBox="1">
            <a:spLocks noChangeArrowheads="1"/>
          </p:cNvSpPr>
          <p:nvPr/>
        </p:nvSpPr>
        <p:spPr bwMode="auto">
          <a:xfrm>
            <a:off x="395288" y="6308725"/>
            <a:ext cx="8137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 b="1">
                <a:latin typeface="Times New Roman" pitchFamily="18" charset="0"/>
              </a:rPr>
              <a:t>Reason’s accident causation model</a:t>
            </a:r>
            <a:r>
              <a:rPr lang="zh-TW" altLang="en-US" sz="1800" b="1">
                <a:latin typeface="Times New Roman" pitchFamily="18" charset="0"/>
              </a:rPr>
              <a:t> </a:t>
            </a:r>
            <a:r>
              <a:rPr lang="en-US" altLang="zh-TW" sz="1800" b="1">
                <a:latin typeface="Times New Roman" pitchFamily="18" charset="0"/>
              </a:rPr>
              <a:t>(1997).</a:t>
            </a:r>
            <a:endParaRPr lang="zh-TW" altLang="en-US" sz="1800" b="1">
              <a:latin typeface="Times New Roman" pitchFamily="18" charset="0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755650" y="3335338"/>
            <a:ext cx="2736850" cy="28813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>
              <a:spcBef>
                <a:spcPct val="20000"/>
              </a:spcBef>
              <a:buClr>
                <a:srgbClr val="00007D"/>
              </a:buClr>
              <a:buSzPct val="75000"/>
              <a:buFont typeface="Wingdings" pitchFamily="2" charset="2"/>
              <a:buChar char="n"/>
              <a:defRPr/>
            </a:pPr>
            <a:r>
              <a:rPr lang="zh-TW" altLang="en-US" sz="32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大量且多樣的化學品</a:t>
            </a:r>
            <a:endParaRPr lang="en-US" altLang="zh-TW" sz="3200" b="1" dirty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 marL="342900" indent="-342900">
              <a:spcBef>
                <a:spcPct val="20000"/>
              </a:spcBef>
              <a:buClr>
                <a:srgbClr val="00007D"/>
              </a:buClr>
              <a:buSzPct val="75000"/>
              <a:buFont typeface="Wingdings" pitchFamily="2" charset="2"/>
              <a:buChar char="n"/>
              <a:defRPr/>
            </a:pPr>
            <a:r>
              <a:rPr lang="zh-TW" altLang="en-US" sz="32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放熱反應</a:t>
            </a:r>
            <a:endParaRPr lang="en-US" altLang="zh-TW" sz="3200" b="1" dirty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 marL="342900" indent="-342900">
              <a:spcBef>
                <a:spcPct val="20000"/>
              </a:spcBef>
              <a:buClr>
                <a:srgbClr val="00007D"/>
              </a:buClr>
              <a:buSzPct val="75000"/>
              <a:buFont typeface="Wingdings" pitchFamily="2" charset="2"/>
              <a:buChar char="n"/>
              <a:defRPr/>
            </a:pPr>
            <a:r>
              <a:rPr lang="zh-TW" altLang="en-US" sz="32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毒性物質</a:t>
            </a:r>
            <a:endParaRPr lang="en-US" altLang="zh-TW" sz="3200" b="1" dirty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 marL="342900" indent="-342900">
              <a:spcBef>
                <a:spcPct val="20000"/>
              </a:spcBef>
              <a:buClr>
                <a:srgbClr val="00007D"/>
              </a:buClr>
              <a:buSzPct val="75000"/>
              <a:buFont typeface="Wingdings" pitchFamily="2" charset="2"/>
              <a:buChar char="n"/>
              <a:defRPr/>
            </a:pPr>
            <a:r>
              <a:rPr lang="zh-TW" altLang="en-US" sz="3200" b="1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高電壓</a:t>
            </a:r>
            <a:endParaRPr lang="en-US" altLang="zh-TW" sz="3200" b="1" dirty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3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8888" y="4552950"/>
            <a:ext cx="3005137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矩形 43"/>
          <p:cNvSpPr/>
          <p:nvPr/>
        </p:nvSpPr>
        <p:spPr>
          <a:xfrm>
            <a:off x="6804025" y="3286125"/>
            <a:ext cx="1584325" cy="28813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>
              <a:spcBef>
                <a:spcPct val="20000"/>
              </a:spcBef>
              <a:buClr>
                <a:srgbClr val="00007D"/>
              </a:buClr>
              <a:buSzPct val="75000"/>
              <a:buFont typeface="Wingdings" pitchFamily="2" charset="2"/>
              <a:buChar char="n"/>
              <a:defRPr/>
            </a:pPr>
            <a:r>
              <a:rPr lang="zh-TW" altLang="en-US" sz="3200" b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設計</a:t>
            </a:r>
            <a:endParaRPr lang="en-US" altLang="zh-TW" sz="3200" b="1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 marL="342900" indent="-342900">
              <a:spcBef>
                <a:spcPct val="20000"/>
              </a:spcBef>
              <a:buClr>
                <a:srgbClr val="00007D"/>
              </a:buClr>
              <a:buSzPct val="75000"/>
              <a:buFont typeface="Wingdings" pitchFamily="2" charset="2"/>
              <a:buChar char="n"/>
              <a:defRPr/>
            </a:pPr>
            <a:r>
              <a:rPr lang="zh-TW" altLang="en-US" sz="3200" b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建造</a:t>
            </a:r>
            <a:endParaRPr lang="en-US" altLang="zh-TW" sz="3200" b="1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 marL="342900" indent="-342900">
              <a:spcBef>
                <a:spcPct val="20000"/>
              </a:spcBef>
              <a:buClr>
                <a:srgbClr val="00007D"/>
              </a:buClr>
              <a:buSzPct val="75000"/>
              <a:buFont typeface="Wingdings" pitchFamily="2" charset="2"/>
              <a:buChar char="n"/>
              <a:defRPr/>
            </a:pPr>
            <a:r>
              <a:rPr lang="zh-TW" altLang="en-US" sz="3200" b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營運</a:t>
            </a:r>
            <a:endParaRPr lang="en-US" altLang="zh-TW" sz="3200" b="1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 marL="342900" indent="-342900">
              <a:spcBef>
                <a:spcPct val="20000"/>
              </a:spcBef>
              <a:buClr>
                <a:srgbClr val="00007D"/>
              </a:buClr>
              <a:buSzPct val="75000"/>
              <a:buFont typeface="Wingdings" pitchFamily="2" charset="2"/>
              <a:buChar char="n"/>
              <a:defRPr/>
            </a:pPr>
            <a:r>
              <a:rPr lang="zh-TW" altLang="en-US" sz="3200" b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維護</a:t>
            </a:r>
            <a:endParaRPr lang="en-US" altLang="zh-TW" sz="3200" b="1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 marL="342900" indent="-342900">
              <a:spcBef>
                <a:spcPct val="20000"/>
              </a:spcBef>
              <a:buClr>
                <a:srgbClr val="00007D"/>
              </a:buClr>
              <a:buSzPct val="75000"/>
              <a:defRPr/>
            </a:pPr>
            <a:endParaRPr lang="zh-TW" altLang="en-US" sz="200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20150624</a:t>
            </a:r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CJCU </a:t>
            </a:r>
            <a:r>
              <a:rPr lang="zh-TW" altLang="en-US" smtClean="0"/>
              <a:t>謝賢書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84A7D-0632-4E5C-8776-B72114B66099}" type="slidenum">
              <a:rPr lang="zh-TW" altLang="en-US" smtClean="0"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81447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標題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1143000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</a:rPr>
              <a:t>從設計到建造階段的製程安全議題</a:t>
            </a:r>
            <a:endParaRPr lang="zh-TW" altLang="en-US" dirty="0" smtClean="0">
              <a:solidFill>
                <a:srgbClr val="FF0000"/>
              </a:solidFill>
            </a:endParaRPr>
          </a:p>
        </p:txBody>
      </p:sp>
      <p:sp>
        <p:nvSpPr>
          <p:cNvPr id="3584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578850" cy="4525963"/>
          </a:xfrm>
        </p:spPr>
        <p:txBody>
          <a:bodyPr/>
          <a:lstStyle/>
          <a:p>
            <a:r>
              <a:rPr lang="en-US" altLang="zh-TW" smtClean="0"/>
              <a:t>we had a FMEA study that </a:t>
            </a:r>
            <a:r>
              <a:rPr lang="en-US" altLang="zh-TW" smtClean="0">
                <a:solidFill>
                  <a:srgbClr val="FF0000"/>
                </a:solidFill>
              </a:rPr>
              <a:t>found 104 high priority safety issues</a:t>
            </a:r>
            <a:r>
              <a:rPr lang="en-US" altLang="zh-TW" smtClean="0"/>
              <a:t> that should be addressed in the design.  </a:t>
            </a:r>
          </a:p>
          <a:p>
            <a:r>
              <a:rPr lang="en-US" altLang="zh-TW" smtClean="0"/>
              <a:t>Unfortunately, </a:t>
            </a:r>
            <a:r>
              <a:rPr lang="en-US" altLang="zh-TW" smtClean="0">
                <a:solidFill>
                  <a:srgbClr val="FF0000"/>
                </a:solidFill>
              </a:rPr>
              <a:t>we were in the final stages of construction</a:t>
            </a:r>
          </a:p>
          <a:p>
            <a:r>
              <a:rPr lang="en-US" altLang="zh-TW" smtClean="0"/>
              <a:t> and </a:t>
            </a:r>
            <a:r>
              <a:rPr lang="en-US" altLang="zh-TW" smtClean="0">
                <a:solidFill>
                  <a:srgbClr val="FF0000"/>
                </a:solidFill>
              </a:rPr>
              <a:t>the construction manager </a:t>
            </a:r>
            <a:r>
              <a:rPr lang="en-US" altLang="zh-TW" smtClean="0"/>
              <a:t>(understandably) did not want to make these changes and was ignoring the findings!</a:t>
            </a:r>
            <a:endParaRPr lang="zh-TW" altLang="en-US" smtClean="0"/>
          </a:p>
        </p:txBody>
      </p:sp>
      <p:sp>
        <p:nvSpPr>
          <p:cNvPr id="35844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BB7D0AC-74BB-4E66-9E8C-6482BAA68613}" type="slidenum">
              <a:rPr lang="zh-TW" altLang="en-US" sz="1200">
                <a:solidFill>
                  <a:srgbClr val="898989"/>
                </a:solidFill>
                <a:latin typeface="Arial" charset="0"/>
              </a:rPr>
              <a:pPr>
                <a:spcBef>
                  <a:spcPct val="0"/>
                </a:spcBef>
                <a:buFontTx/>
                <a:buNone/>
              </a:pPr>
              <a:t>28</a:t>
            </a:fld>
            <a:endParaRPr lang="zh-TW" altLang="en-US" sz="1200">
              <a:solidFill>
                <a:srgbClr val="898989"/>
              </a:solidFill>
              <a:latin typeface="Arial" charset="0"/>
            </a:endParaRPr>
          </a:p>
        </p:txBody>
      </p:sp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20150624</a:t>
            </a:r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CJCU </a:t>
            </a:r>
            <a:r>
              <a:rPr lang="zh-TW" altLang="en-US" smtClean="0"/>
              <a:t>謝賢書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02808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投影片編號版面配置區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3868778-98DC-4736-8226-AC98F42B94AE}" type="slidenum">
              <a:rPr lang="zh-TW" altLang="en-US" sz="1200">
                <a:solidFill>
                  <a:srgbClr val="898989"/>
                </a:solidFill>
                <a:latin typeface="Arial" charset="0"/>
              </a:rPr>
              <a:pPr>
                <a:spcBef>
                  <a:spcPct val="0"/>
                </a:spcBef>
                <a:buFontTx/>
                <a:buNone/>
              </a:pPr>
              <a:t>29</a:t>
            </a:fld>
            <a:endParaRPr lang="zh-TW" altLang="en-US" sz="1200">
              <a:solidFill>
                <a:srgbClr val="898989"/>
              </a:solidFill>
              <a:latin typeface="Arial" charset="0"/>
            </a:endParaRPr>
          </a:p>
        </p:txBody>
      </p:sp>
      <p:sp>
        <p:nvSpPr>
          <p:cNvPr id="44035" name="標題 1"/>
          <p:cNvSpPr>
            <a:spLocks noGrp="1"/>
          </p:cNvSpPr>
          <p:nvPr>
            <p:ph type="title" idx="4294967295"/>
          </p:nvPr>
        </p:nvSpPr>
        <p:spPr>
          <a:xfrm>
            <a:off x="0" y="7938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 sz="4800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安全管理的系統完整性</a:t>
            </a:r>
          </a:p>
        </p:txBody>
      </p:sp>
      <p:sp>
        <p:nvSpPr>
          <p:cNvPr id="5" name="矩形 4"/>
          <p:cNvSpPr/>
          <p:nvPr/>
        </p:nvSpPr>
        <p:spPr>
          <a:xfrm>
            <a:off x="755650" y="1125538"/>
            <a:ext cx="7632700" cy="19431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971550" y="1665288"/>
            <a:ext cx="2160588" cy="1079500"/>
          </a:xfrm>
          <a:prstGeom prst="rect">
            <a:avLst/>
          </a:prstGeom>
          <a:effectLst>
            <a:outerShdw blurRad="50800" dist="190500" dir="3000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7" name="圓角矩形 6"/>
          <p:cNvSpPr/>
          <p:nvPr/>
        </p:nvSpPr>
        <p:spPr>
          <a:xfrm>
            <a:off x="1042988" y="1736725"/>
            <a:ext cx="2016125" cy="485775"/>
          </a:xfrm>
          <a:prstGeom prst="roundRect">
            <a:avLst/>
          </a:prstGeom>
          <a:solidFill>
            <a:srgbClr val="0000FF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8" name="橢圓 7"/>
          <p:cNvSpPr/>
          <p:nvPr/>
        </p:nvSpPr>
        <p:spPr>
          <a:xfrm>
            <a:off x="971550" y="1736725"/>
            <a:ext cx="2160588" cy="468313"/>
          </a:xfrm>
          <a:prstGeom prst="ellipse">
            <a:avLst/>
          </a:prstGeom>
          <a:solidFill>
            <a:srgbClr val="0000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dirty="0"/>
              <a:t>DANGER</a:t>
            </a:r>
            <a:endParaRPr kumimoji="0" lang="zh-TW" altLang="en-US" dirty="0"/>
          </a:p>
        </p:txBody>
      </p:sp>
      <p:sp>
        <p:nvSpPr>
          <p:cNvPr id="44040" name="文字方塊 8"/>
          <p:cNvSpPr txBox="1">
            <a:spLocks noChangeArrowheads="1"/>
          </p:cNvSpPr>
          <p:nvPr/>
        </p:nvSpPr>
        <p:spPr bwMode="auto">
          <a:xfrm>
            <a:off x="1042988" y="2312988"/>
            <a:ext cx="2016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Arial" charset="0"/>
              </a:rPr>
              <a:t>Hazards</a:t>
            </a:r>
            <a:endParaRPr lang="zh-TW" altLang="en-US" sz="2400">
              <a:latin typeface="Arial" charset="0"/>
            </a:endParaRPr>
          </a:p>
        </p:txBody>
      </p:sp>
      <p:sp>
        <p:nvSpPr>
          <p:cNvPr id="11" name="三十二角星形 10"/>
          <p:cNvSpPr/>
          <p:nvPr/>
        </p:nvSpPr>
        <p:spPr>
          <a:xfrm>
            <a:off x="5868144" y="1520788"/>
            <a:ext cx="2520280" cy="1368152"/>
          </a:xfrm>
          <a:prstGeom prst="star32">
            <a:avLst/>
          </a:prstGeom>
          <a:effectLst>
            <a:outerShdw blurRad="50800" dist="190500" dir="3000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Losses</a:t>
            </a:r>
            <a:endParaRPr kumimoji="0" lang="zh-TW" alt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13" name="直線單箭頭接點 12"/>
          <p:cNvCxnSpPr>
            <a:stCxn id="6" idx="3"/>
            <a:endCxn id="11" idx="1"/>
          </p:cNvCxnSpPr>
          <p:nvPr/>
        </p:nvCxnSpPr>
        <p:spPr>
          <a:xfrm>
            <a:off x="3132138" y="2205038"/>
            <a:ext cx="2735262" cy="0"/>
          </a:xfrm>
          <a:prstGeom prst="straightConnector1">
            <a:avLst/>
          </a:prstGeom>
          <a:ln>
            <a:tailEnd type="stealth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3348038" y="1520825"/>
            <a:ext cx="287337" cy="539750"/>
          </a:xfrm>
          <a:prstGeom prst="rect">
            <a:avLst/>
          </a:prstGeom>
          <a:solidFill>
            <a:srgbClr val="0000FF"/>
          </a:solidFill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16" name="矩形 15"/>
          <p:cNvSpPr/>
          <p:nvPr/>
        </p:nvSpPr>
        <p:spPr>
          <a:xfrm>
            <a:off x="3924300" y="1520825"/>
            <a:ext cx="287338" cy="539750"/>
          </a:xfrm>
          <a:prstGeom prst="rect">
            <a:avLst/>
          </a:prstGeom>
          <a:solidFill>
            <a:srgbClr val="0000FF"/>
          </a:solidFill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17" name="矩形 16"/>
          <p:cNvSpPr/>
          <p:nvPr/>
        </p:nvSpPr>
        <p:spPr>
          <a:xfrm>
            <a:off x="4457700" y="1519238"/>
            <a:ext cx="287338" cy="539750"/>
          </a:xfrm>
          <a:prstGeom prst="rect">
            <a:avLst/>
          </a:prstGeom>
          <a:solidFill>
            <a:srgbClr val="0000FF"/>
          </a:solidFill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18" name="矩形 17"/>
          <p:cNvSpPr/>
          <p:nvPr/>
        </p:nvSpPr>
        <p:spPr>
          <a:xfrm>
            <a:off x="5003800" y="1536700"/>
            <a:ext cx="288925" cy="541338"/>
          </a:xfrm>
          <a:prstGeom prst="rect">
            <a:avLst/>
          </a:prstGeom>
          <a:solidFill>
            <a:srgbClr val="0000FF"/>
          </a:solidFill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19" name="矩形 18"/>
          <p:cNvSpPr/>
          <p:nvPr/>
        </p:nvSpPr>
        <p:spPr>
          <a:xfrm>
            <a:off x="3348038" y="2349500"/>
            <a:ext cx="287337" cy="539750"/>
          </a:xfrm>
          <a:prstGeom prst="rect">
            <a:avLst/>
          </a:prstGeom>
          <a:solidFill>
            <a:srgbClr val="0000FF"/>
          </a:solidFill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20" name="矩形 19"/>
          <p:cNvSpPr/>
          <p:nvPr/>
        </p:nvSpPr>
        <p:spPr>
          <a:xfrm>
            <a:off x="3924300" y="2349500"/>
            <a:ext cx="287338" cy="539750"/>
          </a:xfrm>
          <a:prstGeom prst="rect">
            <a:avLst/>
          </a:prstGeom>
          <a:solidFill>
            <a:srgbClr val="0000FF"/>
          </a:solidFill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21" name="矩形 20"/>
          <p:cNvSpPr/>
          <p:nvPr/>
        </p:nvSpPr>
        <p:spPr>
          <a:xfrm>
            <a:off x="4457700" y="2347913"/>
            <a:ext cx="287338" cy="539750"/>
          </a:xfrm>
          <a:prstGeom prst="rect">
            <a:avLst/>
          </a:prstGeom>
          <a:solidFill>
            <a:srgbClr val="0000FF"/>
          </a:solidFill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22" name="矩形 21"/>
          <p:cNvSpPr/>
          <p:nvPr/>
        </p:nvSpPr>
        <p:spPr>
          <a:xfrm>
            <a:off x="5003800" y="2365375"/>
            <a:ext cx="288925" cy="539750"/>
          </a:xfrm>
          <a:prstGeom prst="rect">
            <a:avLst/>
          </a:prstGeom>
          <a:solidFill>
            <a:srgbClr val="0000FF"/>
          </a:solidFill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44051" name="文字方塊 22"/>
          <p:cNvSpPr txBox="1">
            <a:spLocks noChangeArrowheads="1"/>
          </p:cNvSpPr>
          <p:nvPr/>
        </p:nvSpPr>
        <p:spPr bwMode="auto">
          <a:xfrm>
            <a:off x="3276600" y="1168400"/>
            <a:ext cx="20161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</a:rPr>
              <a:t>Defences</a:t>
            </a:r>
            <a:endParaRPr lang="zh-TW" altLang="en-US" sz="1800">
              <a:latin typeface="Arial" charset="0"/>
            </a:endParaRPr>
          </a:p>
        </p:txBody>
      </p:sp>
      <p:sp>
        <p:nvSpPr>
          <p:cNvPr id="44052" name="文字方塊 24"/>
          <p:cNvSpPr txBox="1">
            <a:spLocks noChangeArrowheads="1"/>
          </p:cNvSpPr>
          <p:nvPr/>
        </p:nvSpPr>
        <p:spPr bwMode="auto">
          <a:xfrm>
            <a:off x="395288" y="6308725"/>
            <a:ext cx="8137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Times New Roman" pitchFamily="18" charset="0"/>
              </a:rPr>
              <a:t>Reason’s accident causation model</a:t>
            </a:r>
            <a:r>
              <a:rPr lang="zh-TW" altLang="en-US" sz="1800">
                <a:latin typeface="Times New Roman" pitchFamily="18" charset="0"/>
              </a:rPr>
              <a:t> </a:t>
            </a:r>
            <a:r>
              <a:rPr lang="en-US" altLang="zh-TW" sz="1800">
                <a:latin typeface="Times New Roman" pitchFamily="18" charset="0"/>
              </a:rPr>
              <a:t>(1997).</a:t>
            </a:r>
            <a:endParaRPr lang="zh-TW" altLang="en-US" sz="1800">
              <a:latin typeface="Times New Roman" pitchFamily="18" charset="0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1400175" y="3286125"/>
            <a:ext cx="1731963" cy="28813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>
              <a:spcBef>
                <a:spcPct val="20000"/>
              </a:spcBef>
              <a:buClr>
                <a:srgbClr val="00007D"/>
              </a:buClr>
              <a:buSzPct val="75000"/>
              <a:buFont typeface="Wingdings" pitchFamily="2" charset="2"/>
              <a:buChar char="n"/>
              <a:defRPr/>
            </a:pPr>
            <a:r>
              <a:rPr kumimoji="0" lang="zh-TW" altLang="en-US" sz="20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人資</a:t>
            </a:r>
            <a:endParaRPr kumimoji="0" lang="en-US" altLang="zh-TW" sz="2000" b="1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 marL="342900" indent="-342900">
              <a:spcBef>
                <a:spcPct val="20000"/>
              </a:spcBef>
              <a:buClr>
                <a:srgbClr val="00007D"/>
              </a:buClr>
              <a:buSzPct val="75000"/>
              <a:buFont typeface="Wingdings" pitchFamily="2" charset="2"/>
              <a:buChar char="n"/>
              <a:defRPr/>
            </a:pPr>
            <a:r>
              <a:rPr kumimoji="0" lang="zh-TW" altLang="en-US" sz="20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採購</a:t>
            </a:r>
            <a:endParaRPr kumimoji="0" lang="en-US" altLang="zh-TW" sz="2000" b="1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 marL="342900" indent="-342900">
              <a:spcBef>
                <a:spcPct val="20000"/>
              </a:spcBef>
              <a:buClr>
                <a:srgbClr val="00007D"/>
              </a:buClr>
              <a:buSzPct val="75000"/>
              <a:buFont typeface="Wingdings" pitchFamily="2" charset="2"/>
              <a:buChar char="n"/>
              <a:defRPr/>
            </a:pPr>
            <a:r>
              <a:rPr kumimoji="0" lang="zh-TW" altLang="en-US" sz="20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財會</a:t>
            </a:r>
            <a:endParaRPr kumimoji="0" lang="en-US" altLang="zh-TW" sz="2000" b="1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 marL="342900" indent="-342900">
              <a:spcBef>
                <a:spcPct val="20000"/>
              </a:spcBef>
              <a:buClr>
                <a:srgbClr val="00007D"/>
              </a:buClr>
              <a:buSzPct val="75000"/>
              <a:buFont typeface="Wingdings" pitchFamily="2" charset="2"/>
              <a:buChar char="n"/>
              <a:defRPr/>
            </a:pPr>
            <a:r>
              <a:rPr kumimoji="0" lang="zh-TW" altLang="en-US" sz="20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稽核</a:t>
            </a:r>
            <a:endParaRPr kumimoji="0" lang="en-US" altLang="zh-TW" sz="2000" b="1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 marL="342900" indent="-342900">
              <a:spcBef>
                <a:spcPct val="20000"/>
              </a:spcBef>
              <a:buClr>
                <a:srgbClr val="00007D"/>
              </a:buClr>
              <a:buSzPct val="75000"/>
              <a:buFont typeface="Wingdings" pitchFamily="2" charset="2"/>
              <a:buChar char="n"/>
              <a:defRPr/>
            </a:pPr>
            <a:r>
              <a:rPr kumimoji="0" lang="zh-TW" altLang="en-US" sz="20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品質安衛</a:t>
            </a:r>
            <a:endParaRPr kumimoji="0" lang="en-US" altLang="zh-TW" sz="2000" b="1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 marL="342900" indent="-342900">
              <a:spcBef>
                <a:spcPct val="20000"/>
              </a:spcBef>
              <a:buClr>
                <a:srgbClr val="00007D"/>
              </a:buClr>
              <a:buSzPct val="75000"/>
              <a:buFont typeface="Wingdings" pitchFamily="2" charset="2"/>
              <a:buChar char="n"/>
              <a:defRPr/>
            </a:pPr>
            <a:r>
              <a:rPr kumimoji="0" lang="zh-TW" altLang="en-US" sz="20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資訊</a:t>
            </a:r>
            <a:endParaRPr kumimoji="0" lang="en-US" altLang="zh-TW" sz="2000" b="1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 marL="342900" indent="-342900">
              <a:spcBef>
                <a:spcPct val="20000"/>
              </a:spcBef>
              <a:buClr>
                <a:srgbClr val="00007D"/>
              </a:buClr>
              <a:buSzPct val="75000"/>
              <a:buFont typeface="Wingdings" pitchFamily="2" charset="2"/>
              <a:buChar char="n"/>
              <a:defRPr/>
            </a:pPr>
            <a:r>
              <a:rPr kumimoji="0" lang="zh-TW" altLang="en-US" sz="20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企劃</a:t>
            </a:r>
            <a:endParaRPr kumimoji="0" lang="en-US" altLang="zh-TW" sz="2000" b="1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 marL="342900" indent="-342900">
              <a:spcBef>
                <a:spcPct val="20000"/>
              </a:spcBef>
              <a:buClr>
                <a:srgbClr val="00007D"/>
              </a:buClr>
              <a:buSzPct val="75000"/>
              <a:buFont typeface="Wingdings" pitchFamily="2" charset="2"/>
              <a:buChar char="n"/>
              <a:defRPr/>
            </a:pPr>
            <a:r>
              <a:rPr kumimoji="0" lang="zh-TW" altLang="en-US" sz="20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法務</a:t>
            </a:r>
          </a:p>
        </p:txBody>
      </p:sp>
      <p:pic>
        <p:nvPicPr>
          <p:cNvPr id="4405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100" y="4500563"/>
            <a:ext cx="3005138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矩形 43"/>
          <p:cNvSpPr/>
          <p:nvPr/>
        </p:nvSpPr>
        <p:spPr>
          <a:xfrm>
            <a:off x="6218238" y="3286125"/>
            <a:ext cx="1584325" cy="28813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>
              <a:spcBef>
                <a:spcPct val="20000"/>
              </a:spcBef>
              <a:buClr>
                <a:srgbClr val="00007D"/>
              </a:buClr>
              <a:buSzPct val="75000"/>
              <a:buFont typeface="Wingdings" pitchFamily="2" charset="2"/>
              <a:buChar char="n"/>
              <a:defRPr/>
            </a:pPr>
            <a:r>
              <a:rPr kumimoji="0" lang="zh-TW" altLang="en-US" sz="32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設計</a:t>
            </a:r>
            <a:endParaRPr kumimoji="0" lang="en-US" altLang="zh-TW" sz="3200" b="1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 marL="342900" indent="-342900">
              <a:spcBef>
                <a:spcPct val="20000"/>
              </a:spcBef>
              <a:buClr>
                <a:srgbClr val="00007D"/>
              </a:buClr>
              <a:buSzPct val="75000"/>
              <a:buFont typeface="Wingdings" pitchFamily="2" charset="2"/>
              <a:buChar char="n"/>
              <a:defRPr/>
            </a:pPr>
            <a:r>
              <a:rPr kumimoji="0" lang="zh-TW" altLang="en-US" sz="32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建造</a:t>
            </a:r>
            <a:endParaRPr kumimoji="0" lang="en-US" altLang="zh-TW" sz="3200" b="1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 marL="342900" indent="-342900">
              <a:spcBef>
                <a:spcPct val="20000"/>
              </a:spcBef>
              <a:buClr>
                <a:srgbClr val="00007D"/>
              </a:buClr>
              <a:buSzPct val="75000"/>
              <a:buFont typeface="Wingdings" pitchFamily="2" charset="2"/>
              <a:buChar char="n"/>
              <a:defRPr/>
            </a:pPr>
            <a:r>
              <a:rPr kumimoji="0" lang="zh-TW" altLang="en-US" sz="32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營運</a:t>
            </a:r>
            <a:endParaRPr kumimoji="0" lang="en-US" altLang="zh-TW" sz="3200" b="1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 marL="342900" indent="-342900">
              <a:spcBef>
                <a:spcPct val="20000"/>
              </a:spcBef>
              <a:buClr>
                <a:srgbClr val="00007D"/>
              </a:buClr>
              <a:buSzPct val="75000"/>
              <a:buFont typeface="Wingdings" pitchFamily="2" charset="2"/>
              <a:buChar char="n"/>
              <a:defRPr/>
            </a:pPr>
            <a:r>
              <a:rPr kumimoji="0" lang="zh-TW" altLang="en-US" sz="32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維護</a:t>
            </a:r>
            <a:endParaRPr kumimoji="0" lang="en-US" altLang="zh-TW" sz="3200" b="1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 marL="342900" indent="-342900">
              <a:spcBef>
                <a:spcPct val="20000"/>
              </a:spcBef>
              <a:buClr>
                <a:srgbClr val="00007D"/>
              </a:buClr>
              <a:buSzPct val="75000"/>
              <a:defRPr/>
            </a:pPr>
            <a:endParaRPr kumimoji="0" lang="zh-TW" altLang="en-US" sz="200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4056" name="Text Box 23"/>
          <p:cNvSpPr txBox="1">
            <a:spLocks noChangeArrowheads="1"/>
          </p:cNvSpPr>
          <p:nvPr/>
        </p:nvSpPr>
        <p:spPr bwMode="auto">
          <a:xfrm>
            <a:off x="8080375" y="5715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Arial" charset="0"/>
            </a:endParaRPr>
          </a:p>
        </p:txBody>
      </p:sp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20150624</a:t>
            </a:r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CJCU </a:t>
            </a:r>
            <a:r>
              <a:rPr lang="zh-TW" altLang="en-US" smtClean="0"/>
              <a:t>謝賢書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83923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TSC</a:t>
            </a:r>
            <a:r>
              <a:rPr lang="zh-TW" altLang="zh-TW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安全文化</a:t>
            </a:r>
            <a:r>
              <a:rPr lang="zh-TW" altLang="zh-TW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評量</a:t>
            </a:r>
            <a:r>
              <a:rPr lang="zh-TW" altLang="en-US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參與人員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蔡永銘</a:t>
            </a:r>
            <a:endParaRPr lang="en-US" altLang="zh-TW" dirty="0" smtClean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謝賢書</a:t>
            </a:r>
            <a:endParaRPr lang="en-US" altLang="zh-TW" dirty="0" smtClean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朱蓓蓓</a:t>
            </a:r>
            <a:endParaRPr lang="en-US" altLang="zh-TW" dirty="0" smtClean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張慶麟</a:t>
            </a:r>
            <a:endParaRPr lang="en-US" altLang="zh-TW" dirty="0" smtClean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林佩蓉</a:t>
            </a:r>
            <a:endParaRPr lang="en-US" altLang="zh-TW" dirty="0" smtClean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秘書處人員</a:t>
            </a:r>
            <a:endParaRPr lang="zh-TW" altLang="en-US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20150624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CJCU </a:t>
            </a:r>
            <a:r>
              <a:rPr lang="zh-TW" altLang="en-US" smtClean="0"/>
              <a:t>謝賢書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84A7D-0632-4E5C-8776-B72114B66099}" type="slidenum">
              <a:rPr lang="zh-TW" altLang="en-US" smtClean="0"/>
              <a:t>3</a:t>
            </a:fld>
            <a:endParaRPr lang="zh-TW" altLang="en-US"/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581128"/>
            <a:ext cx="4682885" cy="842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1967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771800" y="3717032"/>
            <a:ext cx="2664296" cy="1143000"/>
          </a:xfrm>
        </p:spPr>
        <p:txBody>
          <a:bodyPr/>
          <a:lstStyle/>
          <a:p>
            <a:r>
              <a:rPr lang="zh-TW" altLang="en-US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敬請指教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850" y="549275"/>
            <a:ext cx="6407150" cy="2455863"/>
          </a:xfrm>
          <a:solidFill>
            <a:srgbClr val="FFFFFF"/>
          </a:solidFill>
        </p:spPr>
        <p:txBody>
          <a:bodyPr/>
          <a:lstStyle/>
          <a:p>
            <a:r>
              <a:rPr lang="en-US" altLang="zh-TW" sz="2800" dirty="0" smtClean="0">
                <a:solidFill>
                  <a:srgbClr val="FF0000"/>
                </a:solidFill>
              </a:rPr>
              <a:t>Contact information</a:t>
            </a:r>
          </a:p>
          <a:p>
            <a:pPr lvl="1"/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謝賢書 </a:t>
            </a:r>
          </a:p>
          <a:p>
            <a:pPr lvl="1"/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長榮大學職業安全衛生學系</a:t>
            </a:r>
          </a:p>
          <a:p>
            <a:pPr lvl="1"/>
            <a:r>
              <a:rPr lang="en-US" altLang="zh-TW" sz="2400" dirty="0" smtClean="0"/>
              <a:t>Email address:  </a:t>
            </a:r>
            <a:r>
              <a:rPr lang="en-US" altLang="zh-TW" sz="2400" dirty="0" smtClean="0">
                <a:hlinkClick r:id="rId2"/>
              </a:rPr>
              <a:t>sss@mail.cjcu.edu.tw</a:t>
            </a:r>
            <a:endParaRPr lang="en-US" altLang="zh-TW" sz="2400" dirty="0" smtClean="0"/>
          </a:p>
          <a:p>
            <a:pPr lvl="1"/>
            <a:r>
              <a:rPr lang="en-US" altLang="zh-TW" sz="2400" dirty="0" smtClean="0"/>
              <a:t>06-2785820 or 0938035657</a:t>
            </a:r>
          </a:p>
          <a:p>
            <a:pPr lvl="1"/>
            <a:endParaRPr lang="en-US" altLang="zh-TW" sz="2400" dirty="0" smtClean="0"/>
          </a:p>
          <a:p>
            <a:pPr lvl="4"/>
            <a:endParaRPr lang="zh-TW" altLang="en-US" sz="1800" dirty="0" smtClean="0">
              <a:solidFill>
                <a:srgbClr val="4919D1"/>
              </a:solidFill>
            </a:endParaRPr>
          </a:p>
        </p:txBody>
      </p:sp>
      <p:pic>
        <p:nvPicPr>
          <p:cNvPr id="62468" name="Picture 4" descr="檢視完整大小圖片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0400" y="381000"/>
            <a:ext cx="1752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9" name="Picture 5" descr="檢視完整大小圖片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3123406"/>
            <a:ext cx="178117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70" name="Picture 6" descr="E:\Photos\My digital photos\2011\2011-03-11 TPE 花博\TPE 花博 03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94413" y="4570413"/>
            <a:ext cx="3049587" cy="228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85F4B-0568-4D63-80CA-9944D7F60030}" type="slidenum">
              <a:rPr lang="zh-TW" altLang="en-US" smtClean="0"/>
              <a:pPr/>
              <a:t>30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CJCU </a:t>
            </a:r>
            <a:r>
              <a:rPr lang="zh-TW" altLang="en-US" smtClean="0"/>
              <a:t>謝賢書</a:t>
            </a:r>
            <a:endParaRPr lang="zh-TW" altLang="en-US"/>
          </a:p>
        </p:txBody>
      </p:sp>
      <p:sp>
        <p:nvSpPr>
          <p:cNvPr id="9" name="日期版面配置區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20150624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66411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3124200" y="6248400"/>
            <a:ext cx="2895600" cy="4572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fld id="{8082D368-8083-4DE9-A286-6818FBEE2E97}" type="slidenum">
              <a:rPr kumimoji="0" lang="en-US" altLang="zh-TW" sz="1400">
                <a:solidFill>
                  <a:srgbClr val="2C2C2C"/>
                </a:solidFill>
                <a:latin typeface="Arial Black" pitchFamily="34" charset="0"/>
              </a:rPr>
              <a:pPr algn="ctr">
                <a:spcBef>
                  <a:spcPct val="50000"/>
                </a:spcBef>
                <a:buFontTx/>
                <a:buNone/>
              </a:pPr>
              <a:t>4</a:t>
            </a:fld>
            <a:endParaRPr kumimoji="0" lang="en-US" altLang="zh-TW" sz="1400">
              <a:solidFill>
                <a:srgbClr val="2C2C2C"/>
              </a:solidFill>
              <a:latin typeface="Arial Black" pitchFamily="34" charset="0"/>
            </a:endParaRPr>
          </a:p>
        </p:txBody>
      </p:sp>
      <p:sp>
        <p:nvSpPr>
          <p:cNvPr id="1035" name="日期版面配置區 3"/>
          <p:cNvSpPr>
            <a:spLocks noGrp="1"/>
          </p:cNvSpPr>
          <p:nvPr>
            <p:ph type="dt" sz="quarter" idx="10"/>
          </p:nvPr>
        </p:nvSpPr>
        <p:spPr>
          <a:xfrm>
            <a:off x="6553200" y="6248400"/>
            <a:ext cx="1905000" cy="4572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kumimoji="0" lang="en-US" altLang="zh-TW" sz="1400" smtClean="0">
                <a:solidFill>
                  <a:srgbClr val="2C2C2C"/>
                </a:solidFill>
                <a:latin typeface="Arial" charset="0"/>
              </a:rPr>
              <a:t>20150624</a:t>
            </a:r>
          </a:p>
        </p:txBody>
      </p:sp>
      <p:sp>
        <p:nvSpPr>
          <p:cNvPr id="1036" name="投影片編號版面配置區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algn="r" fontAlgn="base">
              <a:spcBef>
                <a:spcPct val="50000"/>
              </a:spcBef>
              <a:spcAft>
                <a:spcPct val="0"/>
              </a:spcAft>
            </a:pPr>
            <a:fld id="{3E1A606D-9413-4ADD-89AD-EFFF2DBE085F}" type="slidenum">
              <a:rPr lang="en-US" altLang="zh-TW" sz="1400" b="1">
                <a:solidFill>
                  <a:srgbClr val="2C2C2C"/>
                </a:solidFill>
              </a:rPr>
              <a:pPr algn="r" fontAlgn="base">
                <a:spcBef>
                  <a:spcPct val="50000"/>
                </a:spcBef>
                <a:spcAft>
                  <a:spcPct val="0"/>
                </a:spcAft>
              </a:pPr>
              <a:t>4</a:t>
            </a:fld>
            <a:endParaRPr lang="en-US" altLang="zh-TW" sz="1400" b="1">
              <a:solidFill>
                <a:srgbClr val="2C2C2C"/>
              </a:solidFill>
            </a:endParaRPr>
          </a:p>
        </p:txBody>
      </p:sp>
      <p:sp>
        <p:nvSpPr>
          <p:cNvPr id="103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4213" y="260350"/>
            <a:ext cx="7772400" cy="1323975"/>
          </a:xfrm>
        </p:spPr>
        <p:txBody>
          <a:bodyPr/>
          <a:lstStyle/>
          <a:p>
            <a:pPr eaLnBrk="1" hangingPunct="1"/>
            <a:r>
              <a:rPr lang="zh-TW" altLang="en-US" smtClean="0">
                <a:ea typeface="標楷體" pitchFamily="65" charset="-120"/>
              </a:rPr>
              <a:t>全方位安全文化模型</a:t>
            </a:r>
          </a:p>
        </p:txBody>
      </p:sp>
      <p:sp>
        <p:nvSpPr>
          <p:cNvPr id="1038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TW" altLang="zh-TW" smtClean="0"/>
          </a:p>
        </p:txBody>
      </p:sp>
      <p:sp>
        <p:nvSpPr>
          <p:cNvPr id="1039" name="Text Box 4"/>
          <p:cNvSpPr txBox="1">
            <a:spLocks noChangeArrowheads="1"/>
          </p:cNvSpPr>
          <p:nvPr/>
        </p:nvSpPr>
        <p:spPr bwMode="auto">
          <a:xfrm>
            <a:off x="3794125" y="377666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fontAlgn="base">
              <a:spcAft>
                <a:spcPct val="0"/>
              </a:spcAft>
            </a:pPr>
            <a:endParaRPr lang="zh-TW" altLang="zh-TW" sz="2400" b="1">
              <a:solidFill>
                <a:srgbClr val="2C2C2C"/>
              </a:solidFill>
            </a:endParaRPr>
          </a:p>
        </p:txBody>
      </p:sp>
      <p:grpSp>
        <p:nvGrpSpPr>
          <p:cNvPr id="2" name="Diagram 2"/>
          <p:cNvGrpSpPr>
            <a:grpSpLocks/>
          </p:cNvGrpSpPr>
          <p:nvPr/>
        </p:nvGrpSpPr>
        <p:grpSpPr bwMode="auto">
          <a:xfrm>
            <a:off x="152400" y="1600200"/>
            <a:ext cx="8534400" cy="6629400"/>
            <a:chOff x="905" y="1401"/>
            <a:chExt cx="2544" cy="2448"/>
          </a:xfrm>
        </p:grpSpPr>
        <p:sp>
          <p:nvSpPr>
            <p:cNvPr id="3" name="_s1028"/>
            <p:cNvSpPr>
              <a:spLocks noChangeArrowheads="1" noTextEdit="1"/>
            </p:cNvSpPr>
            <p:nvPr/>
          </p:nvSpPr>
          <p:spPr bwMode="auto">
            <a:xfrm>
              <a:off x="1743" y="1861"/>
              <a:ext cx="867" cy="867"/>
            </a:xfrm>
            <a:prstGeom prst="ellipse">
              <a:avLst/>
            </a:prstGeom>
            <a:solidFill>
              <a:schemeClr val="accent2">
                <a:alpha val="50000"/>
              </a:schemeClr>
            </a:solidFill>
            <a:ln w="4670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" name="_s1029"/>
            <p:cNvSpPr>
              <a:spLocks noChangeArrowheads="1"/>
            </p:cNvSpPr>
            <p:nvPr/>
          </p:nvSpPr>
          <p:spPr bwMode="auto">
            <a:xfrm>
              <a:off x="2006" y="1558"/>
              <a:ext cx="340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1" lang="zh-TW" altLang="zh-TW" sz="3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</a:endParaRPr>
            </a:p>
          </p:txBody>
        </p:sp>
        <p:sp>
          <p:nvSpPr>
            <p:cNvPr id="5" name="_s1030"/>
            <p:cNvSpPr>
              <a:spLocks noChangeArrowheads="1" noTextEdit="1"/>
            </p:cNvSpPr>
            <p:nvPr/>
          </p:nvSpPr>
          <p:spPr bwMode="auto">
            <a:xfrm>
              <a:off x="2028" y="2356"/>
              <a:ext cx="867" cy="867"/>
            </a:xfrm>
            <a:prstGeom prst="ellipse">
              <a:avLst/>
            </a:prstGeom>
            <a:solidFill>
              <a:schemeClr val="hlink">
                <a:alpha val="50000"/>
              </a:schemeClr>
            </a:solidFill>
            <a:ln w="4670">
              <a:solidFill>
                <a:schemeClr val="hlink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" name="_s1031"/>
            <p:cNvSpPr>
              <a:spLocks noChangeArrowheads="1"/>
            </p:cNvSpPr>
            <p:nvPr/>
          </p:nvSpPr>
          <p:spPr bwMode="auto">
            <a:xfrm>
              <a:off x="2912" y="3049"/>
              <a:ext cx="340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1" lang="zh-TW" altLang="zh-TW" sz="3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</a:endParaRPr>
            </a:p>
          </p:txBody>
        </p:sp>
        <p:sp>
          <p:nvSpPr>
            <p:cNvPr id="7" name="_s1032"/>
            <p:cNvSpPr>
              <a:spLocks noChangeArrowheads="1" noTextEdit="1"/>
            </p:cNvSpPr>
            <p:nvPr/>
          </p:nvSpPr>
          <p:spPr bwMode="auto">
            <a:xfrm>
              <a:off x="1457" y="2355"/>
              <a:ext cx="867" cy="867"/>
            </a:xfrm>
            <a:prstGeom prst="ellipse">
              <a:avLst/>
            </a:prstGeom>
            <a:solidFill>
              <a:schemeClr val="folHlink">
                <a:alpha val="50000"/>
              </a:schemeClr>
            </a:solidFill>
            <a:ln w="4670">
              <a:solidFill>
                <a:schemeClr val="folHlink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8" name="_s1033"/>
            <p:cNvSpPr>
              <a:spLocks noChangeArrowheads="1"/>
            </p:cNvSpPr>
            <p:nvPr/>
          </p:nvSpPr>
          <p:spPr bwMode="auto">
            <a:xfrm>
              <a:off x="1099" y="3048"/>
              <a:ext cx="340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1" lang="zh-TW" altLang="zh-TW" sz="3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新細明體" pitchFamily="18" charset="-120"/>
              </a:endParaRPr>
            </a:p>
          </p:txBody>
        </p:sp>
      </p:grpSp>
      <p:sp>
        <p:nvSpPr>
          <p:cNvPr id="1040" name="Text Box 13"/>
          <p:cNvSpPr txBox="1">
            <a:spLocks noChangeArrowheads="1"/>
          </p:cNvSpPr>
          <p:nvPr/>
        </p:nvSpPr>
        <p:spPr bwMode="auto">
          <a:xfrm>
            <a:off x="4980994" y="4968664"/>
            <a:ext cx="18669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fontAlgn="base">
              <a:spcAft>
                <a:spcPct val="0"/>
              </a:spcAft>
              <a:buNone/>
            </a:pPr>
            <a:r>
              <a:rPr lang="zh-TW" altLang="en-US" b="1" dirty="0">
                <a:solidFill>
                  <a:srgbClr val="2C2C2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行為面</a:t>
            </a:r>
          </a:p>
        </p:txBody>
      </p:sp>
      <p:sp>
        <p:nvSpPr>
          <p:cNvPr id="1041" name="Text Box 14"/>
          <p:cNvSpPr txBox="1">
            <a:spLocks noChangeArrowheads="1"/>
          </p:cNvSpPr>
          <p:nvPr/>
        </p:nvSpPr>
        <p:spPr bwMode="auto">
          <a:xfrm>
            <a:off x="2559778" y="5065284"/>
            <a:ext cx="185814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fontAlgn="base">
              <a:spcAft>
                <a:spcPct val="0"/>
              </a:spcAft>
              <a:buNone/>
            </a:pPr>
            <a:r>
              <a:rPr lang="zh-TW" altLang="en-US" b="1" dirty="0">
                <a:solidFill>
                  <a:srgbClr val="2C2C2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心理面</a:t>
            </a:r>
          </a:p>
        </p:txBody>
      </p:sp>
      <p:sp>
        <p:nvSpPr>
          <p:cNvPr id="1042" name="Text Box 15"/>
          <p:cNvSpPr txBox="1">
            <a:spLocks noChangeArrowheads="1"/>
          </p:cNvSpPr>
          <p:nvPr/>
        </p:nvSpPr>
        <p:spPr bwMode="auto">
          <a:xfrm>
            <a:off x="3810000" y="3357563"/>
            <a:ext cx="191412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fontAlgn="base">
              <a:spcAft>
                <a:spcPct val="0"/>
              </a:spcAft>
              <a:buNone/>
            </a:pPr>
            <a:r>
              <a:rPr lang="zh-TW" altLang="en-US" b="1" dirty="0">
                <a:solidFill>
                  <a:srgbClr val="2C2C2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環境面</a:t>
            </a:r>
          </a:p>
        </p:txBody>
      </p:sp>
      <p:sp>
        <p:nvSpPr>
          <p:cNvPr id="1043" name="Text Box 16"/>
          <p:cNvSpPr txBox="1">
            <a:spLocks noChangeArrowheads="1"/>
          </p:cNvSpPr>
          <p:nvPr/>
        </p:nvSpPr>
        <p:spPr bwMode="auto">
          <a:xfrm>
            <a:off x="228600" y="4727575"/>
            <a:ext cx="1327608" cy="187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zh-TW" altLang="en-US" sz="2000" b="1" dirty="0">
                <a:solidFill>
                  <a:srgbClr val="2C2C2C"/>
                </a:solidFill>
                <a:latin typeface="Tahoma" pitchFamily="34" charset="0"/>
                <a:ea typeface="標楷體" pitchFamily="65" charset="-120"/>
              </a:rPr>
              <a:t>安全知能</a:t>
            </a:r>
          </a:p>
          <a:p>
            <a:pPr fontAlgn="base">
              <a:spcAft>
                <a:spcPct val="0"/>
              </a:spcAft>
            </a:pPr>
            <a:r>
              <a:rPr lang="zh-TW" altLang="en-US" sz="2000" b="1" dirty="0">
                <a:solidFill>
                  <a:srgbClr val="2C2C2C"/>
                </a:solidFill>
                <a:latin typeface="Tahoma" pitchFamily="34" charset="0"/>
                <a:ea typeface="標楷體" pitchFamily="65" charset="-120"/>
              </a:rPr>
              <a:t>安全態度</a:t>
            </a:r>
          </a:p>
          <a:p>
            <a:pPr fontAlgn="base">
              <a:spcAft>
                <a:spcPct val="0"/>
              </a:spcAft>
            </a:pPr>
            <a:r>
              <a:rPr lang="zh-TW" altLang="en-US" sz="2000" b="1" dirty="0">
                <a:solidFill>
                  <a:srgbClr val="2C2C2C"/>
                </a:solidFill>
                <a:latin typeface="Tahoma" pitchFamily="34" charset="0"/>
                <a:ea typeface="標楷體" pitchFamily="65" charset="-120"/>
              </a:rPr>
              <a:t>安全認知</a:t>
            </a:r>
          </a:p>
          <a:p>
            <a:pPr fontAlgn="base">
              <a:spcAft>
                <a:spcPct val="0"/>
              </a:spcAft>
            </a:pPr>
            <a:r>
              <a:rPr lang="zh-TW" altLang="en-US" sz="2000" b="1" dirty="0">
                <a:solidFill>
                  <a:srgbClr val="2C2C2C"/>
                </a:solidFill>
                <a:latin typeface="Tahoma" pitchFamily="34" charset="0"/>
                <a:ea typeface="標楷體" pitchFamily="65" charset="-120"/>
              </a:rPr>
              <a:t>安全</a:t>
            </a:r>
            <a:r>
              <a:rPr lang="zh-TW" altLang="en-US" sz="2000" b="1" dirty="0" smtClean="0">
                <a:solidFill>
                  <a:srgbClr val="2C2C2C"/>
                </a:solidFill>
                <a:latin typeface="Tahoma" pitchFamily="34" charset="0"/>
                <a:ea typeface="標楷體" pitchFamily="65" charset="-120"/>
              </a:rPr>
              <a:t>價值</a:t>
            </a:r>
            <a:endParaRPr lang="zh-TW" altLang="en-US" sz="2000" b="1" dirty="0">
              <a:solidFill>
                <a:srgbClr val="2C2C2C"/>
              </a:solidFill>
              <a:latin typeface="Tahoma" pitchFamily="34" charset="0"/>
              <a:ea typeface="標楷體" pitchFamily="65" charset="-120"/>
            </a:endParaRPr>
          </a:p>
          <a:p>
            <a:pPr fontAlgn="base">
              <a:spcAft>
                <a:spcPct val="0"/>
              </a:spcAft>
            </a:pPr>
            <a:r>
              <a:rPr lang="zh-TW" altLang="en-US" sz="2000" b="1" dirty="0">
                <a:solidFill>
                  <a:srgbClr val="2C2C2C"/>
                </a:solidFill>
                <a:latin typeface="Tahoma" pitchFamily="34" charset="0"/>
                <a:ea typeface="標楷體" pitchFamily="65" charset="-120"/>
              </a:rPr>
              <a:t>工作壓力</a:t>
            </a:r>
          </a:p>
        </p:txBody>
      </p:sp>
      <p:sp>
        <p:nvSpPr>
          <p:cNvPr id="1044" name="Text Box 17"/>
          <p:cNvSpPr txBox="1">
            <a:spLocks noChangeArrowheads="1"/>
          </p:cNvSpPr>
          <p:nvPr/>
        </p:nvSpPr>
        <p:spPr bwMode="auto">
          <a:xfrm>
            <a:off x="7010400" y="4300538"/>
            <a:ext cx="120015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zh-TW" altLang="en-US" sz="2000" b="1">
                <a:solidFill>
                  <a:srgbClr val="2C2C2C"/>
                </a:solidFill>
                <a:latin typeface="Tahoma" pitchFamily="34" charset="0"/>
                <a:ea typeface="標楷體" pitchFamily="65" charset="-120"/>
              </a:rPr>
              <a:t>動作位置</a:t>
            </a:r>
          </a:p>
          <a:p>
            <a:pPr fontAlgn="base">
              <a:spcAft>
                <a:spcPct val="0"/>
              </a:spcAft>
            </a:pPr>
            <a:r>
              <a:rPr lang="zh-TW" altLang="en-US" sz="2000" b="1">
                <a:solidFill>
                  <a:srgbClr val="2C2C2C"/>
                </a:solidFill>
                <a:latin typeface="Tahoma" pitchFamily="34" charset="0"/>
                <a:ea typeface="標楷體" pitchFamily="65" charset="-120"/>
              </a:rPr>
              <a:t>遵守規定</a:t>
            </a:r>
          </a:p>
          <a:p>
            <a:pPr fontAlgn="base">
              <a:spcAft>
                <a:spcPct val="0"/>
              </a:spcAft>
            </a:pPr>
            <a:r>
              <a:rPr lang="zh-TW" altLang="en-US" sz="2000" b="1">
                <a:solidFill>
                  <a:srgbClr val="2C2C2C"/>
                </a:solidFill>
                <a:latin typeface="Tahoma" pitchFamily="34" charset="0"/>
                <a:ea typeface="標楷體" pitchFamily="65" charset="-120"/>
              </a:rPr>
              <a:t>器具使用</a:t>
            </a:r>
          </a:p>
          <a:p>
            <a:pPr fontAlgn="base">
              <a:spcAft>
                <a:spcPct val="0"/>
              </a:spcAft>
            </a:pPr>
            <a:r>
              <a:rPr lang="zh-TW" altLang="en-US" sz="2000" b="1">
                <a:solidFill>
                  <a:srgbClr val="2C2C2C"/>
                </a:solidFill>
                <a:latin typeface="Tahoma" pitchFamily="34" charset="0"/>
                <a:ea typeface="標楷體" pitchFamily="65" charset="-120"/>
              </a:rPr>
              <a:t>維護保養</a:t>
            </a:r>
          </a:p>
          <a:p>
            <a:pPr fontAlgn="base">
              <a:spcAft>
                <a:spcPct val="0"/>
              </a:spcAft>
            </a:pPr>
            <a:r>
              <a:rPr lang="zh-TW" altLang="en-US" sz="2000" b="1">
                <a:solidFill>
                  <a:srgbClr val="2C2C2C"/>
                </a:solidFill>
                <a:latin typeface="Tahoma" pitchFamily="34" charset="0"/>
                <a:ea typeface="標楷體" pitchFamily="65" charset="-120"/>
              </a:rPr>
              <a:t>協調知會</a:t>
            </a:r>
          </a:p>
        </p:txBody>
      </p:sp>
      <p:sp>
        <p:nvSpPr>
          <p:cNvPr id="1045" name="Text Box 18"/>
          <p:cNvSpPr txBox="1">
            <a:spLocks noChangeArrowheads="1"/>
          </p:cNvSpPr>
          <p:nvPr/>
        </p:nvSpPr>
        <p:spPr bwMode="auto">
          <a:xfrm>
            <a:off x="6172200" y="1828800"/>
            <a:ext cx="175260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zh-TW" altLang="en-US" sz="2000" b="1" dirty="0">
                <a:solidFill>
                  <a:srgbClr val="2C2C2C"/>
                </a:solidFill>
                <a:latin typeface="標楷體" pitchFamily="65" charset="-120"/>
                <a:ea typeface="標楷體" pitchFamily="65" charset="-120"/>
              </a:rPr>
              <a:t>安全領導</a:t>
            </a:r>
          </a:p>
          <a:p>
            <a:pPr fontAlgn="base">
              <a:spcAft>
                <a:spcPct val="0"/>
              </a:spcAft>
            </a:pPr>
            <a:r>
              <a:rPr lang="zh-TW" altLang="en-US" sz="2000" b="1" dirty="0">
                <a:solidFill>
                  <a:srgbClr val="2C2C2C"/>
                </a:solidFill>
                <a:latin typeface="標楷體" pitchFamily="65" charset="-120"/>
                <a:ea typeface="標楷體" pitchFamily="65" charset="-120"/>
              </a:rPr>
              <a:t>安全溝通</a:t>
            </a:r>
          </a:p>
          <a:p>
            <a:pPr fontAlgn="base">
              <a:spcAft>
                <a:spcPct val="0"/>
              </a:spcAft>
            </a:pPr>
            <a:r>
              <a:rPr lang="zh-TW" altLang="en-US" sz="2000" b="1" dirty="0">
                <a:solidFill>
                  <a:srgbClr val="2C2C2C"/>
                </a:solidFill>
                <a:latin typeface="標楷體" pitchFamily="65" charset="-120"/>
                <a:ea typeface="標楷體" pitchFamily="65" charset="-120"/>
              </a:rPr>
              <a:t>員工參與</a:t>
            </a:r>
          </a:p>
          <a:p>
            <a:pPr fontAlgn="base">
              <a:spcAft>
                <a:spcPct val="0"/>
              </a:spcAft>
            </a:pPr>
            <a:r>
              <a:rPr lang="zh-TW" altLang="en-US" sz="2000" b="1" dirty="0">
                <a:solidFill>
                  <a:srgbClr val="2C2C2C"/>
                </a:solidFill>
                <a:latin typeface="標楷體" pitchFamily="65" charset="-120"/>
                <a:ea typeface="標楷體" pitchFamily="65" charset="-120"/>
              </a:rPr>
              <a:t>安全激勵</a:t>
            </a:r>
          </a:p>
          <a:p>
            <a:pPr fontAlgn="base">
              <a:spcAft>
                <a:spcPct val="0"/>
              </a:spcAft>
            </a:pPr>
            <a:r>
              <a:rPr lang="zh-TW" altLang="en-US" sz="2000" b="1" dirty="0">
                <a:solidFill>
                  <a:srgbClr val="2C2C2C"/>
                </a:solidFill>
                <a:latin typeface="標楷體" pitchFamily="65" charset="-120"/>
                <a:ea typeface="標楷體" pitchFamily="65" charset="-120"/>
              </a:rPr>
              <a:t>績效考評</a:t>
            </a:r>
          </a:p>
          <a:p>
            <a:pPr fontAlgn="base">
              <a:spcAft>
                <a:spcPct val="0"/>
              </a:spcAft>
            </a:pPr>
            <a:endParaRPr lang="en-US" altLang="zh-TW" sz="2000" b="1" dirty="0">
              <a:solidFill>
                <a:srgbClr val="2C2C2C"/>
              </a:solidFill>
              <a:latin typeface="Tahoma" pitchFamily="34" charset="0"/>
            </a:endParaRPr>
          </a:p>
        </p:txBody>
      </p:sp>
      <p:sp>
        <p:nvSpPr>
          <p:cNvPr id="1046" name="Text Box 19"/>
          <p:cNvSpPr txBox="1">
            <a:spLocks noChangeArrowheads="1"/>
          </p:cNvSpPr>
          <p:nvPr/>
        </p:nvSpPr>
        <p:spPr bwMode="auto">
          <a:xfrm>
            <a:off x="1066800" y="1773238"/>
            <a:ext cx="231775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zh-TW" altLang="en-US" sz="2000" b="1" dirty="0">
                <a:solidFill>
                  <a:srgbClr val="2C2C2C"/>
                </a:solidFill>
                <a:latin typeface="標楷體" pitchFamily="65" charset="-120"/>
                <a:ea typeface="標楷體" pitchFamily="65" charset="-120"/>
              </a:rPr>
              <a:t>風險管理</a:t>
            </a:r>
          </a:p>
          <a:p>
            <a:pPr fontAlgn="base">
              <a:spcAft>
                <a:spcPct val="0"/>
              </a:spcAft>
            </a:pPr>
            <a:r>
              <a:rPr lang="zh-TW" altLang="en-US" sz="2000" b="1" dirty="0">
                <a:solidFill>
                  <a:srgbClr val="2C2C2C"/>
                </a:solidFill>
                <a:latin typeface="標楷體" pitchFamily="65" charset="-120"/>
                <a:ea typeface="標楷體" pitchFamily="65" charset="-120"/>
              </a:rPr>
              <a:t>組織人力</a:t>
            </a:r>
          </a:p>
          <a:p>
            <a:pPr fontAlgn="base">
              <a:spcAft>
                <a:spcPct val="0"/>
              </a:spcAft>
            </a:pPr>
            <a:r>
              <a:rPr lang="zh-TW" altLang="en-US" sz="2000" b="1" dirty="0">
                <a:solidFill>
                  <a:srgbClr val="2C2C2C"/>
                </a:solidFill>
                <a:latin typeface="標楷體" pitchFamily="65" charset="-120"/>
                <a:ea typeface="標楷體" pitchFamily="65" charset="-120"/>
              </a:rPr>
              <a:t>安全教育訓練</a:t>
            </a:r>
          </a:p>
          <a:p>
            <a:pPr fontAlgn="base">
              <a:spcAft>
                <a:spcPct val="0"/>
              </a:spcAft>
            </a:pPr>
            <a:r>
              <a:rPr lang="zh-TW" altLang="en-US" sz="2000" b="1" dirty="0">
                <a:solidFill>
                  <a:srgbClr val="2C2C2C"/>
                </a:solidFill>
                <a:latin typeface="標楷體" pitchFamily="65" charset="-120"/>
                <a:ea typeface="標楷體" pitchFamily="65" charset="-120"/>
              </a:rPr>
              <a:t>安全程序</a:t>
            </a:r>
          </a:p>
          <a:p>
            <a:pPr fontAlgn="base">
              <a:spcAft>
                <a:spcPct val="0"/>
              </a:spcAft>
            </a:pPr>
            <a:r>
              <a:rPr lang="zh-TW" altLang="en-US" sz="2000" b="1" dirty="0">
                <a:solidFill>
                  <a:srgbClr val="2C2C2C"/>
                </a:solidFill>
                <a:latin typeface="標楷體" pitchFamily="65" charset="-120"/>
                <a:ea typeface="標楷體" pitchFamily="65" charset="-120"/>
              </a:rPr>
              <a:t>安全制度</a:t>
            </a:r>
          </a:p>
          <a:p>
            <a:pPr fontAlgn="base">
              <a:spcAft>
                <a:spcPct val="0"/>
              </a:spcAft>
            </a:pPr>
            <a:endParaRPr lang="en-US" altLang="zh-TW" sz="2400" b="1" dirty="0">
              <a:solidFill>
                <a:srgbClr val="2C2C2C"/>
              </a:solidFill>
              <a:latin typeface="Tahoma" pitchFamily="34" charset="0"/>
            </a:endParaRPr>
          </a:p>
        </p:txBody>
      </p:sp>
      <p:sp>
        <p:nvSpPr>
          <p:cNvPr id="9" name="頁尾版面配置區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>
                <a:solidFill>
                  <a:srgbClr val="2C2C2C"/>
                </a:solidFill>
              </a:rPr>
              <a:t>CJCU </a:t>
            </a:r>
            <a:r>
              <a:rPr lang="zh-TW" altLang="en-US" smtClean="0">
                <a:solidFill>
                  <a:srgbClr val="2C2C2C"/>
                </a:solidFill>
              </a:rPr>
              <a:t>謝賢書</a:t>
            </a:r>
            <a:endParaRPr lang="en-US" altLang="zh-TW">
              <a:solidFill>
                <a:srgbClr val="2C2C2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347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普遍的議題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TW" altLang="en-US" dirty="0" smtClean="0">
                <a:solidFill>
                  <a:srgbClr val="2C2C2C"/>
                </a:solidFill>
                <a:latin typeface="標楷體" pitchFamily="65" charset="-120"/>
                <a:ea typeface="標楷體" pitchFamily="65" charset="-120"/>
              </a:rPr>
              <a:t>安全制度</a:t>
            </a:r>
          </a:p>
          <a:p>
            <a:pPr lvl="1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事故調查管理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稽核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管理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fontAlgn="base">
              <a:spcAft>
                <a:spcPct val="0"/>
              </a:spcAft>
            </a:pPr>
            <a:r>
              <a:rPr lang="zh-TW" altLang="en-US" dirty="0" smtClean="0">
                <a:solidFill>
                  <a:srgbClr val="2C2C2C"/>
                </a:solidFill>
                <a:latin typeface="標楷體" pitchFamily="65" charset="-120"/>
                <a:ea typeface="標楷體" pitchFamily="65" charset="-120"/>
              </a:rPr>
              <a:t>安全</a:t>
            </a:r>
            <a:r>
              <a:rPr lang="zh-TW" altLang="en-US" dirty="0" smtClean="0">
                <a:solidFill>
                  <a:srgbClr val="2C2C2C"/>
                </a:solidFill>
                <a:latin typeface="標楷體" pitchFamily="65" charset="-120"/>
                <a:ea typeface="標楷體" pitchFamily="65" charset="-120"/>
              </a:rPr>
              <a:t>激勵</a:t>
            </a:r>
            <a:r>
              <a:rPr lang="zh-TW" altLang="en-US" dirty="0" smtClean="0">
                <a:solidFill>
                  <a:srgbClr val="2C2C2C"/>
                </a:solidFill>
                <a:latin typeface="標楷體"/>
                <a:ea typeface="標楷體"/>
              </a:rPr>
              <a:t>、</a:t>
            </a:r>
            <a:r>
              <a:rPr lang="zh-TW" altLang="en-US" dirty="0" smtClean="0">
                <a:solidFill>
                  <a:srgbClr val="2C2C2C"/>
                </a:solidFill>
                <a:latin typeface="標楷體" pitchFamily="65" charset="-120"/>
                <a:ea typeface="標楷體" pitchFamily="65" charset="-120"/>
              </a:rPr>
              <a:t>績效考評</a:t>
            </a:r>
            <a:endParaRPr lang="en-US" altLang="zh-TW" dirty="0" smtClean="0">
              <a:solidFill>
                <a:srgbClr val="2C2C2C"/>
              </a:solidFill>
              <a:latin typeface="標楷體" pitchFamily="65" charset="-120"/>
              <a:ea typeface="標楷體" pitchFamily="65" charset="-120"/>
            </a:endParaRPr>
          </a:p>
          <a:p>
            <a:pPr lvl="1" fontAlgn="base">
              <a:spcAft>
                <a:spcPct val="0"/>
              </a:spcAft>
            </a:pPr>
            <a:r>
              <a:rPr lang="zh-TW" altLang="en-US" dirty="0" smtClean="0">
                <a:solidFill>
                  <a:srgbClr val="2C2C2C"/>
                </a:solidFill>
                <a:latin typeface="標楷體" pitchFamily="65" charset="-120"/>
                <a:ea typeface="標楷體" pitchFamily="65" charset="-120"/>
              </a:rPr>
              <a:t>重後果</a:t>
            </a:r>
            <a:r>
              <a:rPr lang="zh-TW" altLang="en-US" dirty="0" smtClean="0">
                <a:solidFill>
                  <a:srgbClr val="2C2C2C"/>
                </a:solidFill>
                <a:latin typeface="標楷體"/>
                <a:ea typeface="標楷體"/>
              </a:rPr>
              <a:t>，</a:t>
            </a:r>
            <a:r>
              <a:rPr lang="zh-TW" altLang="en-US" dirty="0" smtClean="0">
                <a:solidFill>
                  <a:srgbClr val="2C2C2C"/>
                </a:solidFill>
                <a:latin typeface="標楷體" pitchFamily="65" charset="-120"/>
                <a:ea typeface="標楷體" pitchFamily="65" charset="-120"/>
              </a:rPr>
              <a:t>不</a:t>
            </a:r>
            <a:r>
              <a:rPr lang="zh-TW" altLang="en-US" dirty="0">
                <a:solidFill>
                  <a:srgbClr val="2C2C2C"/>
                </a:solidFill>
                <a:latin typeface="標楷體" pitchFamily="65" charset="-120"/>
                <a:ea typeface="標楷體" pitchFamily="65" charset="-120"/>
              </a:rPr>
              <a:t>重過程</a:t>
            </a:r>
            <a:endParaRPr lang="zh-TW" altLang="en-US" dirty="0" smtClean="0">
              <a:solidFill>
                <a:srgbClr val="2C2C2C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>
                <a:solidFill>
                  <a:srgbClr val="2C2C2C"/>
                </a:solidFill>
                <a:latin typeface="Tahoma" pitchFamily="34" charset="0"/>
                <a:ea typeface="標楷體" pitchFamily="65" charset="-120"/>
              </a:rPr>
              <a:t>安全價值</a:t>
            </a:r>
          </a:p>
          <a:p>
            <a:pPr lvl="1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僅著重在第一線的操作與修護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solidFill>
                  <a:srgbClr val="2C2C2C"/>
                </a:solidFill>
                <a:latin typeface="標楷體" pitchFamily="65" charset="-120"/>
                <a:ea typeface="標楷體" pitchFamily="65" charset="-120"/>
              </a:rPr>
              <a:t>一般</a:t>
            </a:r>
            <a:r>
              <a:rPr lang="zh-TW" altLang="en-US" dirty="0" smtClean="0">
                <a:solidFill>
                  <a:srgbClr val="2C2C2C"/>
                </a:solidFill>
                <a:latin typeface="標楷體" pitchFamily="65" charset="-120"/>
                <a:ea typeface="標楷體" pitchFamily="65" charset="-120"/>
              </a:rPr>
              <a:t>管理的缺失</a:t>
            </a:r>
          </a:p>
          <a:p>
            <a:pPr lvl="1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重形式文件</a:t>
            </a:r>
            <a:r>
              <a:rPr lang="zh-TW" altLang="en-US" dirty="0" smtClean="0">
                <a:solidFill>
                  <a:srgbClr val="2C2C2C"/>
                </a:solidFill>
                <a:latin typeface="標楷體"/>
                <a:ea typeface="標楷體"/>
              </a:rPr>
              <a:t>，</a:t>
            </a:r>
            <a:r>
              <a:rPr lang="zh-TW" altLang="en-US" dirty="0" smtClean="0">
                <a:solidFill>
                  <a:srgbClr val="2C2C2C"/>
                </a:solidFill>
                <a:latin typeface="標楷體" pitchFamily="65" charset="-120"/>
                <a:ea typeface="標楷體" pitchFamily="65" charset="-120"/>
              </a:rPr>
              <a:t>不重內涵</a:t>
            </a:r>
            <a:endParaRPr lang="en-US" altLang="zh-TW" dirty="0" smtClean="0"/>
          </a:p>
          <a:p>
            <a:pPr lvl="1"/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20150624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CJCU </a:t>
            </a:r>
            <a:r>
              <a:rPr lang="zh-TW" altLang="en-US" smtClean="0"/>
              <a:t>謝賢書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84A7D-0632-4E5C-8776-B72114B66099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96527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ctr"/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事故調查管理</a:t>
            </a:r>
            <a:endParaRPr lang="en-US" altLang="zh-TW" sz="4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graphicFrame>
        <p:nvGraphicFramePr>
          <p:cNvPr id="4" name="物件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679243"/>
              </p:ext>
            </p:extLst>
          </p:nvPr>
        </p:nvGraphicFramePr>
        <p:xfrm>
          <a:off x="379624" y="1412776"/>
          <a:ext cx="8235022" cy="41764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6" name="工作表" r:id="rId3" imgW="6991311" imgH="3362310" progId="Excel.Sheet.12">
                  <p:embed/>
                </p:oleObj>
              </mc:Choice>
              <mc:Fallback>
                <p:oleObj name="工作表" r:id="rId3" imgW="6991311" imgH="336231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9624" y="1412776"/>
                        <a:ext cx="8235022" cy="41764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20150624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CJCU </a:t>
            </a:r>
            <a:r>
              <a:rPr lang="zh-TW" altLang="en-US" smtClean="0"/>
              <a:t>謝賢書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84A7D-0632-4E5C-8776-B72114B66099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48176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事故調查管理</a:t>
            </a:r>
            <a:endParaRPr lang="zh-TW" altLang="en-US" dirty="0"/>
          </a:p>
        </p:txBody>
      </p:sp>
      <p:graphicFrame>
        <p:nvGraphicFramePr>
          <p:cNvPr id="8" name="內容版面配置區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6539709"/>
              </p:ext>
            </p:extLst>
          </p:nvPr>
        </p:nvGraphicFramePr>
        <p:xfrm>
          <a:off x="539551" y="2060845"/>
          <a:ext cx="8352928" cy="3663200"/>
        </p:xfrm>
        <a:graphic>
          <a:graphicData uri="http://schemas.openxmlformats.org/drawingml/2006/table">
            <a:tbl>
              <a:tblPr/>
              <a:tblGrid>
                <a:gridCol w="4724508"/>
                <a:gridCol w="907105"/>
                <a:gridCol w="907105"/>
                <a:gridCol w="907105"/>
                <a:gridCol w="907105"/>
              </a:tblGrid>
              <a:tr h="596714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同意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不知道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不同意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平均值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7483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公司事故調查，常未找出事故之真正原因及管理缺失就結案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41%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26%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33%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3.86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6714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我知道同仁會隱瞞意外傷害的發生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52% 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22% 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26% 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3.63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7483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我覺得同仁心甘情願地接受因工安異常或事故而遭受公司處分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14% 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14% 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71% 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2.81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20150624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CJCU </a:t>
            </a:r>
            <a:r>
              <a:rPr lang="zh-TW" altLang="en-US" smtClean="0"/>
              <a:t>謝賢書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84A7D-0632-4E5C-8776-B72114B66099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693940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事故調查管理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製程意外事故的發生大都是多重因素所致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製程意外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事故應從源頭杜絕其發生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根本原因的探索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防止擴大</a:t>
            </a:r>
            <a:r>
              <a:rPr lang="zh-TW" altLang="en-US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，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鼓勵虛驚事件提報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判斷分類潛在重大危害</a:t>
            </a:r>
            <a:r>
              <a:rPr lang="zh-TW" altLang="en-US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，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如洩漏</a:t>
            </a:r>
            <a:r>
              <a:rPr lang="zh-TW" altLang="en-US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、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墜落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追蹤與評估改善措施的功效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事故調查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管理系統的稽核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意外事故的員工懲處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20150624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CJCU </a:t>
            </a:r>
            <a:r>
              <a:rPr lang="zh-TW" altLang="en-US" smtClean="0"/>
              <a:t>謝賢書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84A7D-0632-4E5C-8776-B72114B66099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92170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稽核管理</a:t>
            </a:r>
            <a:endParaRPr lang="zh-TW" altLang="en-US" sz="4400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9567173"/>
              </p:ext>
            </p:extLst>
          </p:nvPr>
        </p:nvGraphicFramePr>
        <p:xfrm>
          <a:off x="251520" y="1988840"/>
          <a:ext cx="8640961" cy="3311930"/>
        </p:xfrm>
        <a:graphic>
          <a:graphicData uri="http://schemas.openxmlformats.org/drawingml/2006/table">
            <a:tbl>
              <a:tblPr/>
              <a:tblGrid>
                <a:gridCol w="5860405"/>
                <a:gridCol w="695139"/>
                <a:gridCol w="695139"/>
                <a:gridCol w="695139"/>
                <a:gridCol w="695139"/>
              </a:tblGrid>
              <a:tr h="914576"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2400" b="0" i="0" u="none" strike="noStrike" dirty="0">
                          <a:solidFill>
                            <a:srgbClr val="0070C0"/>
                          </a:solidFill>
                          <a:effectLst/>
                          <a:latin typeface="Arial Unicode MS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2400" b="0" i="0" u="none" strike="noStrike" dirty="0">
                          <a:solidFill>
                            <a:srgbClr val="0070C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同意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2400" b="0" i="0" u="none" strike="noStrike" dirty="0">
                          <a:solidFill>
                            <a:srgbClr val="0070C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不知道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2400" b="0" i="0" u="none" strike="noStrike" dirty="0">
                          <a:solidFill>
                            <a:srgbClr val="0070C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不同意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2400" b="0" i="0" u="none" strike="noStrike" dirty="0">
                          <a:solidFill>
                            <a:srgbClr val="0070C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平均值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FF"/>
                    </a:solidFill>
                  </a:tcPr>
                </a:tc>
              </a:tr>
              <a:tr h="555277"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2400" b="0" i="0" u="none" strike="noStrike" dirty="0">
                          <a:solidFill>
                            <a:srgbClr val="0070C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我覺得許多安全管理制度的執行流於形式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2400" b="0" i="0" u="none" strike="noStrike">
                          <a:solidFill>
                            <a:srgbClr val="0070C0"/>
                          </a:solidFill>
                          <a:effectLst/>
                          <a:latin typeface="Arial Unicode MS"/>
                        </a:rPr>
                        <a:t>46%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2400" b="0" i="0" u="none" strike="noStrike">
                          <a:solidFill>
                            <a:srgbClr val="0070C0"/>
                          </a:solidFill>
                          <a:effectLst/>
                          <a:latin typeface="Arial Unicode MS"/>
                        </a:rPr>
                        <a:t>15%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2400" b="0" i="0" u="none" strike="noStrike">
                          <a:solidFill>
                            <a:srgbClr val="0070C0"/>
                          </a:solidFill>
                          <a:effectLst/>
                          <a:latin typeface="Arial Unicode MS"/>
                        </a:rPr>
                        <a:t>39%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2400" b="0" i="0" u="none" strike="noStrike" dirty="0">
                          <a:solidFill>
                            <a:srgbClr val="0070C0"/>
                          </a:solidFill>
                          <a:effectLst/>
                          <a:latin typeface="Arial Unicode MS"/>
                        </a:rPr>
                        <a:t>4.02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FF"/>
                    </a:solidFill>
                  </a:tcPr>
                </a:tc>
              </a:tr>
              <a:tr h="1110557"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2400" b="0" i="0" u="none" strike="noStrike" dirty="0">
                          <a:solidFill>
                            <a:srgbClr val="0070C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本公司的內部稽核常僅看到表相，未能鑑別制度或系統的缺失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2400" b="0" i="0" u="none" strike="noStrike">
                          <a:solidFill>
                            <a:srgbClr val="0070C0"/>
                          </a:solidFill>
                          <a:effectLst/>
                          <a:latin typeface="Arial Unicode MS"/>
                        </a:rPr>
                        <a:t>46%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2400" b="0" i="0" u="none" strike="noStrike">
                          <a:solidFill>
                            <a:srgbClr val="0070C0"/>
                          </a:solidFill>
                          <a:effectLst/>
                          <a:latin typeface="Arial Unicode MS"/>
                        </a:rPr>
                        <a:t>24%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2400" b="0" i="0" u="none" strike="noStrike">
                          <a:solidFill>
                            <a:srgbClr val="0070C0"/>
                          </a:solidFill>
                          <a:effectLst/>
                          <a:latin typeface="Arial Unicode MS"/>
                        </a:rPr>
                        <a:t>31%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2400" b="0" i="0" u="none" strike="noStrike" dirty="0">
                          <a:solidFill>
                            <a:srgbClr val="0070C0"/>
                          </a:solidFill>
                          <a:effectLst/>
                          <a:latin typeface="Arial Unicode MS"/>
                        </a:rPr>
                        <a:t>3.83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FF"/>
                    </a:solidFill>
                  </a:tcPr>
                </a:tc>
              </a:tr>
              <a:tr h="587942"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2400" b="0" i="0" u="none" strike="noStrike" dirty="0">
                          <a:solidFill>
                            <a:srgbClr val="0070C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本公司稽核者常與被稽核單位站在對立的立場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2400" b="0" i="0" u="none" strike="noStrike">
                          <a:solidFill>
                            <a:srgbClr val="0070C0"/>
                          </a:solidFill>
                          <a:effectLst/>
                          <a:latin typeface="Arial Unicode MS"/>
                        </a:rPr>
                        <a:t>50%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2400" b="0" i="0" u="none" strike="noStrike">
                          <a:solidFill>
                            <a:srgbClr val="0070C0"/>
                          </a:solidFill>
                          <a:effectLst/>
                          <a:latin typeface="Arial Unicode MS"/>
                        </a:rPr>
                        <a:t>24%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2400" b="0" i="0" u="none" strike="noStrike">
                          <a:solidFill>
                            <a:srgbClr val="0070C0"/>
                          </a:solidFill>
                          <a:effectLst/>
                          <a:latin typeface="Arial Unicode MS"/>
                        </a:rPr>
                        <a:t>26%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2400" b="0" i="0" u="none" strike="noStrike" dirty="0">
                          <a:solidFill>
                            <a:srgbClr val="0070C0"/>
                          </a:solidFill>
                          <a:effectLst/>
                          <a:latin typeface="Arial Unicode MS"/>
                        </a:rPr>
                        <a:t>3.55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FF"/>
                    </a:solidFill>
                  </a:tcPr>
                </a:tc>
              </a:tr>
            </a:tbl>
          </a:graphicData>
        </a:graphic>
      </p:graphicFrame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20150624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CJCU </a:t>
            </a:r>
            <a:r>
              <a:rPr lang="zh-TW" altLang="en-US" smtClean="0"/>
              <a:t>謝賢書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84A7D-0632-4E5C-8776-B72114B66099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69293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mporary">
  <a:themeElements>
    <a:clrScheme name="">
      <a:dk1>
        <a:srgbClr val="2C2C2C"/>
      </a:dk1>
      <a:lt1>
        <a:srgbClr val="EDF6FF"/>
      </a:lt1>
      <a:dk2>
        <a:srgbClr val="202020"/>
      </a:dk2>
      <a:lt2>
        <a:srgbClr val="F6F6F6"/>
      </a:lt2>
      <a:accent1>
        <a:srgbClr val="FFFFFF"/>
      </a:accent1>
      <a:accent2>
        <a:srgbClr val="FFDDBB"/>
      </a:accent2>
      <a:accent3>
        <a:srgbClr val="F4FAFF"/>
      </a:accent3>
      <a:accent4>
        <a:srgbClr val="242424"/>
      </a:accent4>
      <a:accent5>
        <a:srgbClr val="FFFFFF"/>
      </a:accent5>
      <a:accent6>
        <a:srgbClr val="E7C8A9"/>
      </a:accent6>
      <a:hlink>
        <a:srgbClr val="FFFFFF"/>
      </a:hlink>
      <a:folHlink>
        <a:srgbClr val="CBCBCB"/>
      </a:folHlink>
    </a:clrScheme>
    <a:fontScheme name="Contemporary">
      <a:majorFont>
        <a:latin typeface="Times New Roman"/>
        <a:ea typeface="新細明體"/>
        <a:cs typeface=""/>
      </a:majorFont>
      <a:minorFont>
        <a:latin typeface="Times New Roman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miter lim="800000"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1" lang="en-US" sz="3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miter lim="800000"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1" lang="en-US" sz="3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新細明體" pitchFamily="18" charset="-120"/>
          </a:defRPr>
        </a:defPPr>
      </a:lstStyle>
    </a:lnDef>
  </a:objectDefaults>
  <a:extraClrSchemeLst>
    <a:extraClrScheme>
      <a:clrScheme name="Contemporary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9999"/>
        </a:accent1>
        <a:accent2>
          <a:srgbClr val="FF9933"/>
        </a:accent2>
        <a:accent3>
          <a:srgbClr val="AAB8E2"/>
        </a:accent3>
        <a:accent4>
          <a:srgbClr val="DADADA"/>
        </a:accent4>
        <a:accent5>
          <a:srgbClr val="AACACA"/>
        </a:accent5>
        <a:accent6>
          <a:srgbClr val="E78A2D"/>
        </a:accent6>
        <a:hlink>
          <a:srgbClr val="330099"/>
        </a:hlink>
        <a:folHlink>
          <a:srgbClr val="CBC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mporary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</TotalTime>
  <Words>1429</Words>
  <Application>Microsoft Office PowerPoint</Application>
  <PresentationFormat>如螢幕大小 (4:3)</PresentationFormat>
  <Paragraphs>416</Paragraphs>
  <Slides>30</Slides>
  <Notes>2</Notes>
  <HiddenSlides>0</HiddenSlides>
  <MMClips>0</MMClips>
  <ScaleCrop>false</ScaleCrop>
  <HeadingPairs>
    <vt:vector size="6" baseType="variant">
      <vt:variant>
        <vt:lpstr>佈景主題</vt:lpstr>
      </vt:variant>
      <vt:variant>
        <vt:i4>2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30</vt:i4>
      </vt:variant>
    </vt:vector>
  </HeadingPairs>
  <TitlesOfParts>
    <vt:vector size="33" baseType="lpstr">
      <vt:lpstr>Office 佈景主題</vt:lpstr>
      <vt:lpstr>Contemporary</vt:lpstr>
      <vt:lpstr>工作表</vt:lpstr>
      <vt:lpstr>2013台灣安全文化學術論壇</vt:lpstr>
      <vt:lpstr>TSC安全文化評量實績</vt:lpstr>
      <vt:lpstr>TSC安全文化評量參與人員</vt:lpstr>
      <vt:lpstr>全方位安全文化模型</vt:lpstr>
      <vt:lpstr>普遍的議題</vt:lpstr>
      <vt:lpstr>事故調查管理</vt:lpstr>
      <vt:lpstr>事故調查管理</vt:lpstr>
      <vt:lpstr>事故調查管理</vt:lpstr>
      <vt:lpstr>稽核管理</vt:lpstr>
      <vt:lpstr>稽核管理</vt:lpstr>
      <vt:lpstr>安全激勵、績效考評</vt:lpstr>
      <vt:lpstr>安全激勵、績效考評</vt:lpstr>
      <vt:lpstr>安全激勵、績效考評、獎懲</vt:lpstr>
      <vt:lpstr>安全激勵、績效考評、獎懲</vt:lpstr>
      <vt:lpstr>安全、紀律與懲處</vt:lpstr>
      <vt:lpstr>安全、紀律與懲處</vt:lpstr>
      <vt:lpstr>安全價值</vt:lpstr>
      <vt:lpstr>安全價值</vt:lpstr>
      <vt:lpstr>安全價值</vt:lpstr>
      <vt:lpstr>安全價值</vt:lpstr>
      <vt:lpstr>安全價值</vt:lpstr>
      <vt:lpstr>PowerPoint 簡報</vt:lpstr>
      <vt:lpstr>PowerPoint 簡報</vt:lpstr>
      <vt:lpstr>PowerPoint 簡報</vt:lpstr>
      <vt:lpstr>Organization's Safety Culture defined by Reason (1997) and Hudson (2003) </vt:lpstr>
      <vt:lpstr>「重視工作安全」的企業文化特徵</vt:lpstr>
      <vt:lpstr>系統的安全防護與風險考量</vt:lpstr>
      <vt:lpstr>從設計到建造階段的製程安全議題</vt:lpstr>
      <vt:lpstr>安全管理的系統完整性</vt:lpstr>
      <vt:lpstr>敬請指教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2013台灣安全文化學術論壇</dc:title>
  <dc:creator>DON</dc:creator>
  <cp:lastModifiedBy>DON</cp:lastModifiedBy>
  <cp:revision>30</cp:revision>
  <dcterms:created xsi:type="dcterms:W3CDTF">2015-06-07T06:24:26Z</dcterms:created>
  <dcterms:modified xsi:type="dcterms:W3CDTF">2015-06-08T01:29:16Z</dcterms:modified>
</cp:coreProperties>
</file>